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1" r:id="rId1"/>
  </p:sldMasterIdLst>
  <p:notesMasterIdLst>
    <p:notesMasterId r:id="rId26"/>
  </p:notesMasterIdLst>
  <p:sldIdLst>
    <p:sldId id="256" r:id="rId2"/>
    <p:sldId id="257" r:id="rId3"/>
    <p:sldId id="258" r:id="rId4"/>
    <p:sldId id="281" r:id="rId5"/>
    <p:sldId id="276" r:id="rId6"/>
    <p:sldId id="269" r:id="rId7"/>
    <p:sldId id="260" r:id="rId8"/>
    <p:sldId id="271" r:id="rId9"/>
    <p:sldId id="272" r:id="rId10"/>
    <p:sldId id="280" r:id="rId11"/>
    <p:sldId id="277" r:id="rId12"/>
    <p:sldId id="292" r:id="rId13"/>
    <p:sldId id="278" r:id="rId14"/>
    <p:sldId id="266" r:id="rId15"/>
    <p:sldId id="267" r:id="rId16"/>
    <p:sldId id="282" r:id="rId17"/>
    <p:sldId id="283" r:id="rId18"/>
    <p:sldId id="286" r:id="rId19"/>
    <p:sldId id="284" r:id="rId20"/>
    <p:sldId id="273" r:id="rId21"/>
    <p:sldId id="288" r:id="rId22"/>
    <p:sldId id="290" r:id="rId23"/>
    <p:sldId id="291" r:id="rId24"/>
    <p:sldId id="289" r:id="rId2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00FE"/>
    <a:srgbClr val="C4BD97"/>
    <a:srgbClr val="EF2307"/>
    <a:srgbClr val="5357F7"/>
    <a:srgbClr val="7477F8"/>
    <a:srgbClr val="FB7D5F"/>
    <a:srgbClr val="00CCFF"/>
    <a:srgbClr val="99FF66"/>
    <a:srgbClr val="FFFFFF"/>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38" autoAdjust="0"/>
    <p:restoredTop sz="94660"/>
  </p:normalViewPr>
  <p:slideViewPr>
    <p:cSldViewPr snapToGrid="0">
      <p:cViewPr varScale="1">
        <p:scale>
          <a:sx n="66" d="100"/>
          <a:sy n="66" d="100"/>
        </p:scale>
        <p:origin x="73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localhost\Users\kasyuu72\Desktop\&#12475;&#12441;&#12511;&#12288;&#12450;&#12531;&#12465;&#12540;&#12488;&#32080;&#26524;.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74e0e22669039fd1/NRC%20&#20013;&#38291;/Book1%20(&#22238;&#24489;&#28168;&#12415;).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d.docs.live.net/74e0e22669039fd1/NRC%20&#20013;&#38291;/Book1%20(&#22238;&#24489;&#28168;&#12415;).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dk1">
                    <a:lumMod val="75000"/>
                    <a:lumOff val="25000"/>
                  </a:schemeClr>
                </a:solidFill>
                <a:latin typeface="+mn-lt"/>
                <a:ea typeface="+mn-ea"/>
                <a:cs typeface="+mn-cs"/>
              </a:defRPr>
            </a:pPr>
            <a:r>
              <a:rPr lang="ja-JP" sz="2400" dirty="0"/>
              <a:t>行列に並んで待つことに</a:t>
            </a:r>
            <a:r>
              <a:rPr lang="ja-JP" sz="2400" dirty="0" smtClean="0"/>
              <a:t>対してどの</a:t>
            </a:r>
            <a:r>
              <a:rPr lang="ja-JP" sz="2400" dirty="0"/>
              <a:t>ように感じますか？</a:t>
            </a:r>
          </a:p>
        </c:rich>
      </c:tx>
      <c:layout>
        <c:manualLayout>
          <c:xMode val="edge"/>
          <c:yMode val="edge"/>
          <c:x val="0.16559410108458664"/>
          <c:y val="6.1197648001253456E-2"/>
        </c:manualLayout>
      </c:layout>
      <c:overlay val="0"/>
      <c:spPr>
        <a:noFill/>
        <a:ln>
          <a:noFill/>
        </a:ln>
        <a:effectLst/>
      </c:spPr>
      <c:txPr>
        <a:bodyPr rot="0" spcFirstLastPara="1" vertOverflow="ellipsis" vert="horz" wrap="square" anchor="ctr" anchorCtr="1"/>
        <a:lstStyle/>
        <a:p>
          <a:pPr>
            <a:defRPr sz="2400" b="1" i="0" u="none" strike="noStrike" kern="1200" baseline="0">
              <a:solidFill>
                <a:schemeClr val="dk1">
                  <a:lumMod val="75000"/>
                  <a:lumOff val="25000"/>
                </a:schemeClr>
              </a:solidFill>
              <a:latin typeface="+mn-lt"/>
              <a:ea typeface="+mn-ea"/>
              <a:cs typeface="+mn-cs"/>
            </a:defRPr>
          </a:pPr>
          <a:endParaRPr lang="ja-JP"/>
        </a:p>
      </c:txPr>
    </c:title>
    <c:autoTitleDeleted val="0"/>
    <c:plotArea>
      <c:layout>
        <c:manualLayout>
          <c:layoutTarget val="inner"/>
          <c:xMode val="edge"/>
          <c:yMode val="edge"/>
          <c:x val="0.29127134724857701"/>
          <c:y val="0.20394736842105299"/>
          <c:w val="0.43263757115749502"/>
          <c:h val="0.75"/>
        </c:manualLayout>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5AB6-4C65-92A1-B77870EE8F40}"/>
              </c:ext>
            </c:extLst>
          </c:dPt>
          <c:dPt>
            <c:idx val="1"/>
            <c:bubble3D val="0"/>
            <c:spPr>
              <a:solidFill>
                <a:schemeClr val="accent2"/>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5AB6-4C65-92A1-B77870EE8F40}"/>
              </c:ext>
            </c:extLst>
          </c:dPt>
          <c:dPt>
            <c:idx val="2"/>
            <c:bubble3D val="0"/>
            <c:spPr>
              <a:solidFill>
                <a:schemeClr val="accent3"/>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5-5AB6-4C65-92A1-B77870EE8F40}"/>
              </c:ext>
            </c:extLst>
          </c:dPt>
          <c:dLbls>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ja-JP"/>
              </a:p>
            </c:txPr>
            <c:dLblPos val="ctr"/>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xmlns:c16r2="http://schemas.microsoft.com/office/drawing/2015/06/chart">
              <c:ext xmlns:c15="http://schemas.microsoft.com/office/drawing/2012/chart" uri="{CE6537A1-D6FC-4f65-9D91-7224C49458BB}">
                <c15:layout/>
              </c:ext>
            </c:extLst>
          </c:dLbls>
          <c:cat>
            <c:strRef>
              <c:f>Sheet1!$B$5:$D$5</c:f>
              <c:strCache>
                <c:ptCount val="3"/>
                <c:pt idx="0">
                  <c:v>抵抗感がある</c:v>
                </c:pt>
                <c:pt idx="1">
                  <c:v>どらとも言えない</c:v>
                </c:pt>
                <c:pt idx="2">
                  <c:v>抵抗がない</c:v>
                </c:pt>
              </c:strCache>
            </c:strRef>
          </c:cat>
          <c:val>
            <c:numRef>
              <c:f>Sheet1!$B$6:$D$6</c:f>
              <c:numCache>
                <c:formatCode>General</c:formatCode>
                <c:ptCount val="3"/>
                <c:pt idx="0">
                  <c:v>57.2</c:v>
                </c:pt>
                <c:pt idx="1">
                  <c:v>19.8</c:v>
                </c:pt>
                <c:pt idx="2">
                  <c:v>23</c:v>
                </c:pt>
              </c:numCache>
            </c:numRef>
          </c:val>
          <c:extLst xmlns:c16r2="http://schemas.microsoft.com/office/drawing/2015/06/chart">
            <c:ext xmlns:c16="http://schemas.microsoft.com/office/drawing/2014/chart" uri="{C3380CC4-5D6E-409C-BE32-E72D297353CC}">
              <c16:uniqueId val="{00000006-5AB6-4C65-92A1-B77870EE8F40}"/>
            </c:ext>
          </c:extLst>
        </c:ser>
        <c:dLbls>
          <c:dLblPos val="ctr"/>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1" u="none" strike="noStrike" kern="1200" cap="all" baseline="0">
                <a:solidFill>
                  <a:schemeClr val="tx1">
                    <a:lumMod val="65000"/>
                    <a:lumOff val="35000"/>
                  </a:schemeClr>
                </a:solidFill>
                <a:latin typeface="+mn-lt"/>
                <a:ea typeface="+mn-ea"/>
                <a:cs typeface="+mn-cs"/>
              </a:defRPr>
            </a:pPr>
            <a:r>
              <a:rPr lang="en-US" altLang="ja-JP" sz="2000" i="1" dirty="0" smtClean="0"/>
              <a:t>Q.</a:t>
            </a:r>
            <a:r>
              <a:rPr lang="ja-JP" altLang="en-US" sz="2000" i="1" dirty="0" smtClean="0"/>
              <a:t>　とても行きたかった</a:t>
            </a:r>
            <a:r>
              <a:rPr lang="ja-JP" altLang="en-US" sz="2000" i="1" dirty="0"/>
              <a:t>お店に行列ができているのを見て</a:t>
            </a:r>
            <a:r>
              <a:rPr lang="ja-JP" altLang="en-US" sz="2000" i="1" dirty="0" smtClean="0"/>
              <a:t>、</a:t>
            </a:r>
            <a:endParaRPr lang="en-US" altLang="ja-JP" sz="2000" i="1" dirty="0" smtClean="0"/>
          </a:p>
          <a:p>
            <a:pPr>
              <a:defRPr sz="2000" i="1"/>
            </a:pPr>
            <a:r>
              <a:rPr lang="ja-JP" altLang="en-US" sz="2000" i="1" dirty="0" smtClean="0"/>
              <a:t>その</a:t>
            </a:r>
            <a:r>
              <a:rPr lang="ja-JP" altLang="en-US" sz="2000" i="1" dirty="0"/>
              <a:t>お店を諦めたことはありますか？</a:t>
            </a:r>
            <a:endParaRPr lang="ja-JP" sz="2000" i="1" dirty="0"/>
          </a:p>
        </c:rich>
      </c:tx>
      <c:layout>
        <c:manualLayout>
          <c:xMode val="edge"/>
          <c:yMode val="edge"/>
          <c:x val="0.20724439274636125"/>
          <c:y val="7.9502385315043167E-2"/>
        </c:manualLayout>
      </c:layout>
      <c:overlay val="0"/>
      <c:spPr>
        <a:noFill/>
        <a:ln>
          <a:noFill/>
        </a:ln>
        <a:effectLst/>
      </c:spPr>
      <c:txPr>
        <a:bodyPr rot="0" spcFirstLastPara="1" vertOverflow="ellipsis" vert="horz" wrap="square" anchor="ctr" anchorCtr="1"/>
        <a:lstStyle/>
        <a:p>
          <a:pPr>
            <a:defRPr sz="2000" b="1" i="1" u="none" strike="noStrike" kern="1200" cap="all" baseline="0">
              <a:solidFill>
                <a:schemeClr val="tx1">
                  <a:lumMod val="65000"/>
                  <a:lumOff val="35000"/>
                </a:schemeClr>
              </a:solidFill>
              <a:latin typeface="+mn-lt"/>
              <a:ea typeface="+mn-ea"/>
              <a:cs typeface="+mn-cs"/>
            </a:defRPr>
          </a:pPr>
          <a:endParaRPr lang="ja-JP"/>
        </a:p>
      </c:txPr>
    </c:title>
    <c:autoTitleDeleted val="0"/>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BA6E-4EFC-B072-6AE84F511C90}"/>
              </c:ext>
            </c:extLst>
          </c:dPt>
          <c:dPt>
            <c:idx val="1"/>
            <c:bubble3D val="0"/>
            <c:spPr>
              <a:solidFill>
                <a:srgbClr val="0099CC"/>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BA6E-4EFC-B072-6AE84F511C90}"/>
              </c:ext>
            </c:extLst>
          </c:dPt>
          <c:dLbls>
            <c:dLbl>
              <c:idx val="0"/>
              <c:layout>
                <c:manualLayout>
                  <c:x val="0.12635658914728701"/>
                  <c:y val="-0.12962962962963001"/>
                </c:manualLayout>
              </c:layout>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tx1"/>
                      </a:solidFill>
                      <a:latin typeface="+mn-lt"/>
                      <a:ea typeface="+mn-ea"/>
                      <a:cs typeface="+mn-cs"/>
                    </a:defRPr>
                  </a:pPr>
                  <a:endParaRPr lang="ja-JP"/>
                </a:p>
              </c:tx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1-BA6E-4EFC-B072-6AE84F511C90}"/>
                </c:ext>
                <c:ext xmlns:c15="http://schemas.microsoft.com/office/drawing/2012/chart" uri="{CE6537A1-D6FC-4f65-9D91-7224C49458BB}">
                  <c15:layout/>
                </c:ext>
              </c:extLst>
            </c:dLbl>
            <c:dLbl>
              <c:idx val="1"/>
              <c:layout>
                <c:manualLayout>
                  <c:x val="-0.10658914728682201"/>
                  <c:y val="0.16100839246946"/>
                </c:manualLayout>
              </c:layout>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tx1"/>
                      </a:solidFill>
                      <a:latin typeface="+mn-lt"/>
                      <a:ea typeface="+mn-ea"/>
                      <a:cs typeface="+mn-cs"/>
                    </a:defRPr>
                  </a:pPr>
                  <a:endParaRPr lang="ja-JP"/>
                </a:p>
              </c:tx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3-BA6E-4EFC-B072-6AE84F511C90}"/>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1"/>
                    </a:solidFill>
                    <a:latin typeface="+mn-lt"/>
                    <a:ea typeface="+mn-ea"/>
                    <a:cs typeface="+mn-cs"/>
                  </a:defRPr>
                </a:pPr>
                <a:endParaRPr lang="ja-JP"/>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Sheet1!$C$24:$C$25</c:f>
              <c:strCache>
                <c:ptCount val="2"/>
                <c:pt idx="0">
                  <c:v>はい</c:v>
                </c:pt>
                <c:pt idx="1">
                  <c:v>いいえ</c:v>
                </c:pt>
              </c:strCache>
            </c:strRef>
          </c:cat>
          <c:val>
            <c:numRef>
              <c:f>Sheet1!$D$24:$D$25</c:f>
              <c:numCache>
                <c:formatCode>General</c:formatCode>
                <c:ptCount val="2"/>
                <c:pt idx="0">
                  <c:v>91</c:v>
                </c:pt>
                <c:pt idx="1">
                  <c:v>18</c:v>
                </c:pt>
              </c:numCache>
            </c:numRef>
          </c:val>
          <c:extLst xmlns:c16r2="http://schemas.microsoft.com/office/drawing/2015/06/chart">
            <c:ext xmlns:c16="http://schemas.microsoft.com/office/drawing/2014/chart" uri="{C3380CC4-5D6E-409C-BE32-E72D297353CC}">
              <c16:uniqueId val="{00000004-BA6E-4EFC-B072-6AE84F511C90}"/>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ja-JP" altLang="en-US"/>
              <a:t>時間の無駄だと思う</a:t>
            </a:r>
            <a:endParaRPr lang="ja-JP"/>
          </a:p>
        </c:rich>
      </c:tx>
      <c:layout>
        <c:manualLayout>
          <c:xMode val="edge"/>
          <c:yMode val="edge"/>
          <c:x val="0.30545822397200401"/>
          <c:y val="3.2407407407407399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ja-JP"/>
        </a:p>
      </c:txPr>
    </c:title>
    <c:autoTitleDeleted val="0"/>
    <c:plotArea>
      <c:layout/>
      <c:pieChart>
        <c:varyColors val="1"/>
        <c:ser>
          <c:idx val="0"/>
          <c:order val="0"/>
          <c:dPt>
            <c:idx val="0"/>
            <c:bubble3D val="0"/>
            <c:spPr>
              <a:solidFill>
                <a:srgbClr val="FFC000"/>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6-A2D3-467B-A374-638769CBCEE0}"/>
              </c:ext>
            </c:extLst>
          </c:dPt>
          <c:dPt>
            <c:idx val="1"/>
            <c:bubble3D val="0"/>
            <c:spPr>
              <a:solidFill>
                <a:schemeClr val="accent4">
                  <a:lumMod val="60000"/>
                  <a:lumOff val="40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1B-A2D3-467B-A374-638769CBCEE0}"/>
              </c:ext>
            </c:extLst>
          </c:dPt>
          <c:dPt>
            <c:idx val="2"/>
            <c:bubble3D val="0"/>
            <c:spPr>
              <a:solidFill>
                <a:srgbClr val="92D050"/>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11-A2D3-467B-A374-638769CBCEE0}"/>
              </c:ext>
            </c:extLst>
          </c:dPt>
          <c:dPt>
            <c:idx val="3"/>
            <c:bubble3D val="0"/>
            <c:spPr>
              <a:solidFill>
                <a:schemeClr val="accent1"/>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1D-A2D3-467B-A374-638769CBCEE0}"/>
              </c:ext>
            </c:extLst>
          </c:dPt>
          <c:dPt>
            <c:idx val="4"/>
            <c:bubble3D val="0"/>
            <c:spPr>
              <a:solidFill>
                <a:schemeClr val="accent5"/>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9-1CE6-4C08-ADA4-14026A8D8A34}"/>
              </c:ext>
            </c:extLst>
          </c:dPt>
          <c:dLbls>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ja-JP"/>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xmlns:c16r2="http://schemas.microsoft.com/office/drawing/2015/06/chart">
              <c:ext xmlns:c15="http://schemas.microsoft.com/office/drawing/2012/chart" uri="{CE6537A1-D6FC-4f65-9D91-7224C49458BB}">
                <c15:layout/>
              </c:ext>
            </c:extLst>
          </c:dLbls>
          <c:cat>
            <c:strRef>
              <c:f>'[Book1 (回復済み).xlsx]Sheet1'!$H$5:$H$9</c:f>
              <c:strCache>
                <c:ptCount val="5"/>
                <c:pt idx="0">
                  <c:v>とてもそう思う</c:v>
                </c:pt>
                <c:pt idx="1">
                  <c:v>そう思う</c:v>
                </c:pt>
                <c:pt idx="2">
                  <c:v>どちらともいえない</c:v>
                </c:pt>
                <c:pt idx="3">
                  <c:v>そう思わない</c:v>
                </c:pt>
                <c:pt idx="4">
                  <c:v>全くそう思わない</c:v>
                </c:pt>
              </c:strCache>
            </c:strRef>
          </c:cat>
          <c:val>
            <c:numRef>
              <c:f>'[Book1 (回復済み).xlsx]Sheet1'!$I$5:$I$9</c:f>
              <c:numCache>
                <c:formatCode>General</c:formatCode>
                <c:ptCount val="5"/>
                <c:pt idx="0">
                  <c:v>26</c:v>
                </c:pt>
                <c:pt idx="1">
                  <c:v>14</c:v>
                </c:pt>
                <c:pt idx="2">
                  <c:v>4</c:v>
                </c:pt>
                <c:pt idx="3">
                  <c:v>3</c:v>
                </c:pt>
                <c:pt idx="4">
                  <c:v>1</c:v>
                </c:pt>
              </c:numCache>
            </c:numRef>
          </c:val>
          <c:extLst xmlns:c16r2="http://schemas.microsoft.com/office/drawing/2015/06/chart">
            <c:ext xmlns:c16="http://schemas.microsoft.com/office/drawing/2014/chart" uri="{C3380CC4-5D6E-409C-BE32-E72D297353CC}">
              <c16:uniqueId val="{00000000-A2D3-467B-A374-638769CBCEE0}"/>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ja-JP"/>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ja-JP" altLang="en-US"/>
              <a:t>疲れると感じる</a:t>
            </a:r>
            <a:endParaRPr lang="ja-JP"/>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ja-JP"/>
        </a:p>
      </c:txPr>
    </c:title>
    <c:autoTitleDeleted val="0"/>
    <c:plotArea>
      <c:layout/>
      <c:pieChart>
        <c:varyColors val="1"/>
        <c:ser>
          <c:idx val="0"/>
          <c:order val="0"/>
          <c:dPt>
            <c:idx val="0"/>
            <c:bubble3D val="0"/>
            <c:spPr>
              <a:solidFill>
                <a:srgbClr val="FFC000"/>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A-558E-4CE5-8C71-85C44B739A8D}"/>
              </c:ext>
            </c:extLst>
          </c:dPt>
          <c:dPt>
            <c:idx val="1"/>
            <c:bubble3D val="0"/>
            <c:spPr>
              <a:solidFill>
                <a:schemeClr val="accent4">
                  <a:lumMod val="60000"/>
                  <a:lumOff val="40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E-558E-4CE5-8C71-85C44B739A8D}"/>
              </c:ext>
            </c:extLst>
          </c:dPt>
          <c:dPt>
            <c:idx val="2"/>
            <c:bubble3D val="0"/>
            <c:spPr>
              <a:solidFill>
                <a:srgbClr val="92D050"/>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11-558E-4CE5-8C71-85C44B739A8D}"/>
              </c:ext>
            </c:extLst>
          </c:dPt>
          <c:dPt>
            <c:idx val="3"/>
            <c:bubble3D val="0"/>
            <c:spPr>
              <a:solidFill>
                <a:schemeClr val="accent1"/>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17-558E-4CE5-8C71-85C44B739A8D}"/>
              </c:ext>
            </c:extLst>
          </c:dPt>
          <c:dPt>
            <c:idx val="4"/>
            <c:bubble3D val="0"/>
            <c:spPr>
              <a:solidFill>
                <a:schemeClr val="accent5"/>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9-B15D-4178-9BF8-940D7A2A5F27}"/>
              </c:ext>
            </c:extLst>
          </c:dPt>
          <c:dLbls>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ja-JP"/>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xmlns:c16r2="http://schemas.microsoft.com/office/drawing/2015/06/chart">
              <c:ext xmlns:c15="http://schemas.microsoft.com/office/drawing/2012/chart" uri="{CE6537A1-D6FC-4f65-9D91-7224C49458BB}">
                <c15:layout/>
              </c:ext>
            </c:extLst>
          </c:dLbls>
          <c:cat>
            <c:strRef>
              <c:f>'[Book1 (回復済み).xlsx]Sheet1'!$K$11:$K$15</c:f>
              <c:strCache>
                <c:ptCount val="5"/>
                <c:pt idx="0">
                  <c:v>とてもそう思う</c:v>
                </c:pt>
                <c:pt idx="1">
                  <c:v>そう思う</c:v>
                </c:pt>
                <c:pt idx="2">
                  <c:v>どちらともいえない</c:v>
                </c:pt>
                <c:pt idx="3">
                  <c:v>そう思わない</c:v>
                </c:pt>
                <c:pt idx="4">
                  <c:v>全くそう思わない</c:v>
                </c:pt>
              </c:strCache>
            </c:strRef>
          </c:cat>
          <c:val>
            <c:numRef>
              <c:f>'[Book1 (回復済み).xlsx]Sheet1'!$L$11:$L$15</c:f>
              <c:numCache>
                <c:formatCode>General</c:formatCode>
                <c:ptCount val="5"/>
                <c:pt idx="0">
                  <c:v>9</c:v>
                </c:pt>
                <c:pt idx="1">
                  <c:v>21</c:v>
                </c:pt>
                <c:pt idx="2">
                  <c:v>10</c:v>
                </c:pt>
                <c:pt idx="3">
                  <c:v>6</c:v>
                </c:pt>
                <c:pt idx="4">
                  <c:v>1</c:v>
                </c:pt>
              </c:numCache>
            </c:numRef>
          </c:val>
          <c:extLst xmlns:c16r2="http://schemas.microsoft.com/office/drawing/2015/06/chart">
            <c:ext xmlns:c16="http://schemas.microsoft.com/office/drawing/2014/chart" uri="{C3380CC4-5D6E-409C-BE32-E72D297353CC}">
              <c16:uniqueId val="{00000000-558E-4CE5-8C71-85C44B739A8D}"/>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ja-JP"/>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5FB8C8-1D39-4942-B0A6-3C3FB6A11D89}" type="datetimeFigureOut">
              <a:rPr kumimoji="1" lang="ja-JP" altLang="en-US" smtClean="0"/>
              <a:t>2016/9/4</a:t>
            </a:fld>
            <a:endParaRPr kumimoji="1" lang="ja-JP" alt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9196B0-5B8C-4BFC-A364-5972707D44B7}" type="slidenum">
              <a:rPr kumimoji="1" lang="ja-JP" altLang="en-US" smtClean="0"/>
              <a:t>‹#›</a:t>
            </a:fld>
            <a:endParaRPr kumimoji="1" lang="ja-JP" altLang="en-US" dirty="0"/>
          </a:p>
        </p:txBody>
      </p:sp>
    </p:spTree>
    <p:extLst>
      <p:ext uri="{BB962C8B-B14F-4D97-AF65-F5344CB8AC3E}">
        <p14:creationId xmlns:p14="http://schemas.microsoft.com/office/powerpoint/2010/main" val="13481179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89196B0-5B8C-4BFC-A364-5972707D44B7}" type="slidenum">
              <a:rPr kumimoji="1" lang="ja-JP" altLang="en-US" smtClean="0"/>
              <a:t>1</a:t>
            </a:fld>
            <a:endParaRPr kumimoji="1" lang="ja-JP" altLang="en-US" dirty="0"/>
          </a:p>
        </p:txBody>
      </p:sp>
    </p:spTree>
    <p:extLst>
      <p:ext uri="{BB962C8B-B14F-4D97-AF65-F5344CB8AC3E}">
        <p14:creationId xmlns:p14="http://schemas.microsoft.com/office/powerpoint/2010/main" val="1725405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一次元だけどポジショニングしてみた</a:t>
            </a:r>
            <a:endParaRPr kumimoji="1" lang="ja-JP" altLang="en-US" dirty="0"/>
          </a:p>
        </p:txBody>
      </p:sp>
      <p:sp>
        <p:nvSpPr>
          <p:cNvPr id="4" name="スライド番号プレースホルダー 3"/>
          <p:cNvSpPr>
            <a:spLocks noGrp="1"/>
          </p:cNvSpPr>
          <p:nvPr>
            <p:ph type="sldNum" sz="quarter" idx="10"/>
          </p:nvPr>
        </p:nvSpPr>
        <p:spPr/>
        <p:txBody>
          <a:bodyPr/>
          <a:lstStyle/>
          <a:p>
            <a:fld id="{289196B0-5B8C-4BFC-A364-5972707D44B7}" type="slidenum">
              <a:rPr kumimoji="1" lang="ja-JP" altLang="en-US" smtClean="0"/>
              <a:t>7</a:t>
            </a:fld>
            <a:endParaRPr kumimoji="1" lang="ja-JP" altLang="en-US" dirty="0"/>
          </a:p>
        </p:txBody>
      </p:sp>
    </p:spTree>
    <p:extLst>
      <p:ext uri="{BB962C8B-B14F-4D97-AF65-F5344CB8AC3E}">
        <p14:creationId xmlns:p14="http://schemas.microsoft.com/office/powerpoint/2010/main" val="4015344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とりあえず先行研究がないのでアンケート調査</a:t>
            </a:r>
            <a:endParaRPr kumimoji="1" lang="ja-JP" altLang="en-US" dirty="0"/>
          </a:p>
        </p:txBody>
      </p:sp>
      <p:sp>
        <p:nvSpPr>
          <p:cNvPr id="4" name="スライド番号プレースホルダー 3"/>
          <p:cNvSpPr>
            <a:spLocks noGrp="1"/>
          </p:cNvSpPr>
          <p:nvPr>
            <p:ph type="sldNum" sz="quarter" idx="10"/>
          </p:nvPr>
        </p:nvSpPr>
        <p:spPr/>
        <p:txBody>
          <a:bodyPr/>
          <a:lstStyle/>
          <a:p>
            <a:fld id="{289196B0-5B8C-4BFC-A364-5972707D44B7}" type="slidenum">
              <a:rPr kumimoji="1" lang="ja-JP" altLang="en-US" smtClean="0"/>
              <a:t>8</a:t>
            </a:fld>
            <a:endParaRPr kumimoji="1" lang="ja-JP" altLang="en-US" dirty="0"/>
          </a:p>
        </p:txBody>
      </p:sp>
    </p:spTree>
    <p:extLst>
      <p:ext uri="{BB962C8B-B14F-4D97-AF65-F5344CB8AC3E}">
        <p14:creationId xmlns:p14="http://schemas.microsoft.com/office/powerpoint/2010/main" val="10443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結果は以上のとおり、壁になっている</a:t>
            </a:r>
            <a:r>
              <a:rPr kumimoji="1" lang="ja-JP" altLang="en-US" dirty="0" err="1" smtClean="0"/>
              <a:t>っぽい</a:t>
            </a:r>
            <a:r>
              <a:rPr kumimoji="1" lang="ja-JP" altLang="en-US" dirty="0" smtClean="0"/>
              <a:t>。壁になっている、ならびたくないひとはどうしてこうなるの？</a:t>
            </a:r>
            <a:endParaRPr kumimoji="1" lang="ja-JP" altLang="en-US" dirty="0"/>
          </a:p>
        </p:txBody>
      </p:sp>
      <p:sp>
        <p:nvSpPr>
          <p:cNvPr id="4" name="スライド番号プレースホルダー 3"/>
          <p:cNvSpPr>
            <a:spLocks noGrp="1"/>
          </p:cNvSpPr>
          <p:nvPr>
            <p:ph type="sldNum" sz="quarter" idx="10"/>
          </p:nvPr>
        </p:nvSpPr>
        <p:spPr/>
        <p:txBody>
          <a:bodyPr/>
          <a:lstStyle/>
          <a:p>
            <a:fld id="{289196B0-5B8C-4BFC-A364-5972707D44B7}" type="slidenum">
              <a:rPr kumimoji="1" lang="ja-JP" altLang="en-US" smtClean="0"/>
              <a:t>9</a:t>
            </a:fld>
            <a:endParaRPr kumimoji="1" lang="ja-JP" altLang="en-US"/>
          </a:p>
        </p:txBody>
      </p:sp>
    </p:spTree>
    <p:extLst>
      <p:ext uri="{BB962C8B-B14F-4D97-AF65-F5344CB8AC3E}">
        <p14:creationId xmlns:p14="http://schemas.microsoft.com/office/powerpoint/2010/main" val="1434750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アンケート、並びたくない人たちの理由と行列のイメージ</a:t>
            </a:r>
            <a:endParaRPr kumimoji="1" lang="ja-JP" altLang="en-US" dirty="0"/>
          </a:p>
        </p:txBody>
      </p:sp>
      <p:sp>
        <p:nvSpPr>
          <p:cNvPr id="4" name="スライド番号プレースホルダー 3"/>
          <p:cNvSpPr>
            <a:spLocks noGrp="1"/>
          </p:cNvSpPr>
          <p:nvPr>
            <p:ph type="sldNum" sz="quarter" idx="10"/>
          </p:nvPr>
        </p:nvSpPr>
        <p:spPr/>
        <p:txBody>
          <a:bodyPr/>
          <a:lstStyle/>
          <a:p>
            <a:fld id="{289196B0-5B8C-4BFC-A364-5972707D44B7}" type="slidenum">
              <a:rPr kumimoji="1" lang="ja-JP" altLang="en-US" smtClean="0"/>
              <a:t>10</a:t>
            </a:fld>
            <a:endParaRPr kumimoji="1" lang="ja-JP" altLang="en-US"/>
          </a:p>
        </p:txBody>
      </p:sp>
    </p:spTree>
    <p:extLst>
      <p:ext uri="{BB962C8B-B14F-4D97-AF65-F5344CB8AC3E}">
        <p14:creationId xmlns:p14="http://schemas.microsoft.com/office/powerpoint/2010/main" val="207548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とりあえず先に理由</a:t>
            </a:r>
            <a:endParaRPr kumimoji="1" lang="ja-JP" altLang="en-US" dirty="0"/>
          </a:p>
        </p:txBody>
      </p:sp>
      <p:sp>
        <p:nvSpPr>
          <p:cNvPr id="4" name="スライド番号プレースホルダー 3"/>
          <p:cNvSpPr>
            <a:spLocks noGrp="1"/>
          </p:cNvSpPr>
          <p:nvPr>
            <p:ph type="sldNum" sz="quarter" idx="10"/>
          </p:nvPr>
        </p:nvSpPr>
        <p:spPr/>
        <p:txBody>
          <a:bodyPr/>
          <a:lstStyle/>
          <a:p>
            <a:fld id="{289196B0-5B8C-4BFC-A364-5972707D44B7}" type="slidenum">
              <a:rPr kumimoji="1" lang="ja-JP" altLang="en-US" smtClean="0"/>
              <a:t>11</a:t>
            </a:fld>
            <a:endParaRPr kumimoji="1" lang="ja-JP" altLang="en-US"/>
          </a:p>
        </p:txBody>
      </p:sp>
    </p:spTree>
    <p:extLst>
      <p:ext uri="{BB962C8B-B14F-4D97-AF65-F5344CB8AC3E}">
        <p14:creationId xmlns:p14="http://schemas.microsoft.com/office/powerpoint/2010/main" val="1865962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並びたいと回答した人はプラスのイメージが強くなり、並びたくない人は逆に低くなった</a:t>
            </a:r>
            <a:endParaRPr kumimoji="1" lang="ja-JP" altLang="en-US" dirty="0"/>
          </a:p>
        </p:txBody>
      </p:sp>
      <p:sp>
        <p:nvSpPr>
          <p:cNvPr id="4" name="スライド番号プレースホルダー 3"/>
          <p:cNvSpPr>
            <a:spLocks noGrp="1"/>
          </p:cNvSpPr>
          <p:nvPr>
            <p:ph type="sldNum" sz="quarter" idx="10"/>
          </p:nvPr>
        </p:nvSpPr>
        <p:spPr/>
        <p:txBody>
          <a:bodyPr/>
          <a:lstStyle/>
          <a:p>
            <a:fld id="{289196B0-5B8C-4BFC-A364-5972707D44B7}" type="slidenum">
              <a:rPr kumimoji="1" lang="ja-JP" altLang="en-US" smtClean="0"/>
              <a:t>12</a:t>
            </a:fld>
            <a:endParaRPr kumimoji="1" lang="ja-JP" altLang="en-US"/>
          </a:p>
        </p:txBody>
      </p:sp>
    </p:spTree>
    <p:extLst>
      <p:ext uri="{BB962C8B-B14F-4D97-AF65-F5344CB8AC3E}">
        <p14:creationId xmlns:p14="http://schemas.microsoft.com/office/powerpoint/2010/main" val="142968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1CFD5B24-E468-4C7D-AE7F-3CCC11AD2683}" type="datetime1">
              <a:rPr kumimoji="1" lang="ja-JP" altLang="en-US" smtClean="0"/>
              <a:t>2016/9/4</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9D23DDC4-6ED9-43D8-82E0-EAEB918B13F3}" type="slidenum">
              <a:rPr kumimoji="1" lang="ja-JP" altLang="en-US" smtClean="0"/>
              <a:t>‹#›</a:t>
            </a:fld>
            <a:endParaRPr kumimoji="1" lang="ja-JP" alt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8742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B0EFA8D-7960-4131-B717-8B4CA3C38776}" type="datetime1">
              <a:rPr kumimoji="1" lang="ja-JP" altLang="en-US" smtClean="0"/>
              <a:t>2016/9/4</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9D23DDC4-6ED9-43D8-82E0-EAEB918B13F3}" type="slidenum">
              <a:rPr kumimoji="1" lang="ja-JP" altLang="en-US" smtClean="0"/>
              <a:t>‹#›</a:t>
            </a:fld>
            <a:endParaRPr kumimoji="1" lang="ja-JP" altLang="en-US" dirty="0"/>
          </a:p>
        </p:txBody>
      </p:sp>
    </p:spTree>
    <p:extLst>
      <p:ext uri="{BB962C8B-B14F-4D97-AF65-F5344CB8AC3E}">
        <p14:creationId xmlns:p14="http://schemas.microsoft.com/office/powerpoint/2010/main" val="661579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17396DB-E24E-4CF3-83CE-11E3D41B9847}" type="datetime1">
              <a:rPr kumimoji="1" lang="ja-JP" altLang="en-US" smtClean="0"/>
              <a:t>2016/9/4</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9D23DDC4-6ED9-43D8-82E0-EAEB918B13F3}" type="slidenum">
              <a:rPr kumimoji="1" lang="ja-JP" altLang="en-US" smtClean="0"/>
              <a:t>‹#›</a:t>
            </a:fld>
            <a:endParaRPr kumimoji="1" lang="ja-JP" altLang="en-US" dirty="0"/>
          </a:p>
        </p:txBody>
      </p:sp>
    </p:spTree>
    <p:extLst>
      <p:ext uri="{BB962C8B-B14F-4D97-AF65-F5344CB8AC3E}">
        <p14:creationId xmlns:p14="http://schemas.microsoft.com/office/powerpoint/2010/main" val="3767707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B9251CB-415C-4BB3-A453-210441AE2199}" type="datetime1">
              <a:rPr kumimoji="1" lang="ja-JP" altLang="en-US" smtClean="0"/>
              <a:t>2016/9/4</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9D23DDC4-6ED9-43D8-82E0-EAEB918B13F3}" type="slidenum">
              <a:rPr kumimoji="1" lang="ja-JP" altLang="en-US" smtClean="0"/>
              <a:t>‹#›</a:t>
            </a:fld>
            <a:endParaRPr kumimoji="1" lang="ja-JP" altLang="en-US" dirty="0"/>
          </a:p>
        </p:txBody>
      </p:sp>
    </p:spTree>
    <p:extLst>
      <p:ext uri="{BB962C8B-B14F-4D97-AF65-F5344CB8AC3E}">
        <p14:creationId xmlns:p14="http://schemas.microsoft.com/office/powerpoint/2010/main" val="2856193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4ADA995-A93A-4DF0-9631-A5A8A1C78DA2}" type="datetime1">
              <a:rPr kumimoji="1" lang="ja-JP" altLang="en-US" smtClean="0"/>
              <a:t>2016/9/4</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9D23DDC4-6ED9-43D8-82E0-EAEB918B13F3}" type="slidenum">
              <a:rPr kumimoji="1" lang="ja-JP" altLang="en-US" smtClean="0"/>
              <a:t>‹#›</a:t>
            </a:fld>
            <a:endParaRPr kumimoji="1" lang="ja-JP" alt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7628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851AD33-FF30-4C6F-ACEB-78159C226EB8}" type="datetime1">
              <a:rPr kumimoji="1" lang="ja-JP" altLang="en-US" smtClean="0"/>
              <a:t>2016/9/4</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9D23DDC4-6ED9-43D8-82E0-EAEB918B13F3}" type="slidenum">
              <a:rPr kumimoji="1" lang="ja-JP" altLang="en-US" smtClean="0"/>
              <a:t>‹#›</a:t>
            </a:fld>
            <a:endParaRPr kumimoji="1" lang="ja-JP" altLang="en-US" dirty="0"/>
          </a:p>
        </p:txBody>
      </p:sp>
    </p:spTree>
    <p:extLst>
      <p:ext uri="{BB962C8B-B14F-4D97-AF65-F5344CB8AC3E}">
        <p14:creationId xmlns:p14="http://schemas.microsoft.com/office/powerpoint/2010/main" val="3915533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AD023C4-F5BF-4F86-AE58-0893B8977145}" type="datetime1">
              <a:rPr kumimoji="1" lang="ja-JP" altLang="en-US" smtClean="0"/>
              <a:t>2016/9/4</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9D23DDC4-6ED9-43D8-82E0-EAEB918B13F3}" type="slidenum">
              <a:rPr kumimoji="1" lang="ja-JP" altLang="en-US" smtClean="0"/>
              <a:t>‹#›</a:t>
            </a:fld>
            <a:endParaRPr kumimoji="1" lang="ja-JP" altLang="en-US" dirty="0"/>
          </a:p>
        </p:txBody>
      </p:sp>
    </p:spTree>
    <p:extLst>
      <p:ext uri="{BB962C8B-B14F-4D97-AF65-F5344CB8AC3E}">
        <p14:creationId xmlns:p14="http://schemas.microsoft.com/office/powerpoint/2010/main" val="38618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D0183C1-95F0-462D-B6DE-F7DCDB317AC9}" type="datetime1">
              <a:rPr kumimoji="1" lang="ja-JP" altLang="en-US" smtClean="0"/>
              <a:t>2016/9/4</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9D23DDC4-6ED9-43D8-82E0-EAEB918B13F3}" type="slidenum">
              <a:rPr kumimoji="1" lang="ja-JP" altLang="en-US" smtClean="0"/>
              <a:t>‹#›</a:t>
            </a:fld>
            <a:endParaRPr kumimoji="1" lang="ja-JP" altLang="en-US" dirty="0"/>
          </a:p>
        </p:txBody>
      </p:sp>
    </p:spTree>
    <p:extLst>
      <p:ext uri="{BB962C8B-B14F-4D97-AF65-F5344CB8AC3E}">
        <p14:creationId xmlns:p14="http://schemas.microsoft.com/office/powerpoint/2010/main" val="374039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3EF1649-DA50-4D5A-91E3-2F8E13601AD1}" type="datetime1">
              <a:rPr kumimoji="1" lang="ja-JP" altLang="en-US" smtClean="0"/>
              <a:t>2016/9/4</a:t>
            </a:fld>
            <a:endParaRPr kumimoji="1" lang="ja-JP" alt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dirty="0"/>
          </a:p>
        </p:txBody>
      </p:sp>
      <p:sp>
        <p:nvSpPr>
          <p:cNvPr id="9" name="Slide Number Placeholder 8"/>
          <p:cNvSpPr>
            <a:spLocks noGrp="1"/>
          </p:cNvSpPr>
          <p:nvPr>
            <p:ph type="sldNum" sz="quarter" idx="12"/>
          </p:nvPr>
        </p:nvSpPr>
        <p:spPr/>
        <p:txBody>
          <a:bodyPr/>
          <a:lstStyle/>
          <a:p>
            <a:fld id="{9D23DDC4-6ED9-43D8-82E0-EAEB918B13F3}" type="slidenum">
              <a:rPr kumimoji="1" lang="ja-JP" altLang="en-US" smtClean="0"/>
              <a:t>‹#›</a:t>
            </a:fld>
            <a:endParaRPr kumimoji="1" lang="ja-JP" altLang="en-US" dirty="0"/>
          </a:p>
        </p:txBody>
      </p:sp>
    </p:spTree>
    <p:extLst>
      <p:ext uri="{BB962C8B-B14F-4D97-AF65-F5344CB8AC3E}">
        <p14:creationId xmlns:p14="http://schemas.microsoft.com/office/powerpoint/2010/main" val="2879173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8C231A2-D2AE-4978-81D7-9C45ADE8A04D}" type="datetime1">
              <a:rPr kumimoji="1" lang="ja-JP" altLang="en-US" smtClean="0"/>
              <a:t>2016/9/4</a:t>
            </a:fld>
            <a:endParaRPr kumimoji="1" lang="ja-JP" alt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D23DDC4-6ED9-43D8-82E0-EAEB918B13F3}" type="slidenum">
              <a:rPr kumimoji="1" lang="ja-JP" altLang="en-US" smtClean="0"/>
              <a:t>‹#›</a:t>
            </a:fld>
            <a:endParaRPr kumimoji="1" lang="ja-JP" altLang="en-US" dirty="0"/>
          </a:p>
        </p:txBody>
      </p:sp>
    </p:spTree>
    <p:extLst>
      <p:ext uri="{BB962C8B-B14F-4D97-AF65-F5344CB8AC3E}">
        <p14:creationId xmlns:p14="http://schemas.microsoft.com/office/powerpoint/2010/main" val="3273634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a:t>図を追加</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38DC81E-2178-4BFA-A7BB-273C5D981731}" type="datetime1">
              <a:rPr kumimoji="1" lang="ja-JP" altLang="en-US" smtClean="0"/>
              <a:t>2016/9/4</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9D23DDC4-6ED9-43D8-82E0-EAEB918B13F3}" type="slidenum">
              <a:rPr kumimoji="1" lang="ja-JP" altLang="en-US" smtClean="0"/>
              <a:t>‹#›</a:t>
            </a:fld>
            <a:endParaRPr kumimoji="1" lang="ja-JP" altLang="en-US" dirty="0"/>
          </a:p>
        </p:txBody>
      </p:sp>
    </p:spTree>
    <p:extLst>
      <p:ext uri="{BB962C8B-B14F-4D97-AF65-F5344CB8AC3E}">
        <p14:creationId xmlns:p14="http://schemas.microsoft.com/office/powerpoint/2010/main" val="1873089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D4ED0BC-8E7E-4C08-9B1A-F43BAEE9164B}" type="datetime1">
              <a:rPr kumimoji="1" lang="ja-JP" altLang="en-US" smtClean="0"/>
              <a:t>2016/9/4</a:t>
            </a:fld>
            <a:endParaRPr kumimoji="1" lang="ja-JP" alt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D23DDC4-6ED9-43D8-82E0-EAEB918B13F3}" type="slidenum">
              <a:rPr kumimoji="1" lang="ja-JP" altLang="en-US" smtClean="0"/>
              <a:t>‹#›</a:t>
            </a:fld>
            <a:endParaRPr kumimoji="1" lang="ja-JP" alt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232471"/>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2064" y="1773935"/>
            <a:ext cx="9144000" cy="1608011"/>
          </a:xfrm>
        </p:spPr>
        <p:txBody>
          <a:bodyPr>
            <a:normAutofit/>
          </a:bodyPr>
          <a:lstStyle/>
          <a:p>
            <a:r>
              <a:rPr kumimoji="1" lang="ja-JP" altLang="en-US" sz="6600" spc="0" dirty="0">
                <a:ln w="0"/>
                <a:solidFill>
                  <a:schemeClr val="tx1"/>
                </a:solidFill>
                <a:effectLst>
                  <a:outerShdw blurRad="38100" dist="19050" dir="2700000" algn="tl" rotWithShape="0">
                    <a:schemeClr val="dk1">
                      <a:alpha val="40000"/>
                    </a:schemeClr>
                  </a:outerShdw>
                </a:effectLst>
              </a:rPr>
              <a:t>行列嫌いの心を</a:t>
            </a:r>
            <a:r>
              <a:rPr lang="ja-JP" altLang="en-US" sz="6600" spc="0" dirty="0">
                <a:ln w="0"/>
                <a:solidFill>
                  <a:schemeClr val="tx1"/>
                </a:solidFill>
                <a:effectLst>
                  <a:outerShdw blurRad="38100" dist="19050" dir="2700000" algn="tl" rotWithShape="0">
                    <a:schemeClr val="dk1">
                      <a:alpha val="40000"/>
                    </a:schemeClr>
                  </a:outerShdw>
                </a:effectLst>
              </a:rPr>
              <a:t>掴め！</a:t>
            </a:r>
            <a:endParaRPr kumimoji="1" lang="ja-JP" altLang="en-US" spc="0" dirty="0">
              <a:ln w="0"/>
              <a:solidFill>
                <a:schemeClr val="tx1"/>
              </a:solidFill>
              <a:effectLst>
                <a:outerShdw blurRad="38100" dist="19050" dir="2700000" algn="tl" rotWithShape="0">
                  <a:schemeClr val="dk1">
                    <a:alpha val="40000"/>
                  </a:schemeClr>
                </a:outerShdw>
              </a:effectLst>
            </a:endParaRPr>
          </a:p>
        </p:txBody>
      </p:sp>
      <p:sp>
        <p:nvSpPr>
          <p:cNvPr id="3" name="サブタイトル 2"/>
          <p:cNvSpPr>
            <a:spLocks noGrp="1"/>
          </p:cNvSpPr>
          <p:nvPr>
            <p:ph type="subTitle" idx="1"/>
          </p:nvPr>
        </p:nvSpPr>
        <p:spPr>
          <a:xfrm>
            <a:off x="900642" y="4549225"/>
            <a:ext cx="9144000" cy="1655762"/>
          </a:xfrm>
        </p:spPr>
        <p:txBody>
          <a:bodyPr>
            <a:normAutofit/>
          </a:bodyPr>
          <a:lstStyle/>
          <a:p>
            <a:r>
              <a:rPr kumimoji="1" lang="ja-JP" altLang="en-US" sz="2000" b="1" dirty="0">
                <a:effectLst>
                  <a:outerShdw blurRad="38100" dist="38100" dir="2700000" algn="tl">
                    <a:srgbClr val="000000">
                      <a:alpha val="43137"/>
                    </a:srgbClr>
                  </a:outerShdw>
                </a:effectLst>
              </a:rPr>
              <a:t>青山学院大学　土橋ゼミナール</a:t>
            </a:r>
            <a:endParaRPr kumimoji="1" lang="en-US" altLang="ja-JP" sz="2000" b="1" dirty="0">
              <a:effectLst>
                <a:outerShdw blurRad="38100" dist="38100" dir="2700000" algn="tl">
                  <a:srgbClr val="000000">
                    <a:alpha val="43137"/>
                  </a:srgbClr>
                </a:outerShdw>
              </a:effectLst>
            </a:endParaRPr>
          </a:p>
          <a:p>
            <a:r>
              <a:rPr kumimoji="1" lang="ja-JP" altLang="en-US" sz="2000" b="1" dirty="0">
                <a:effectLst>
                  <a:outerShdw blurRad="38100" dist="38100" dir="2700000" algn="tl">
                    <a:srgbClr val="000000">
                      <a:alpha val="43137"/>
                    </a:srgbClr>
                  </a:outerShdw>
                </a:effectLst>
              </a:rPr>
              <a:t>秋葉 麻衣　久保田 貴之　細矢 菜摘　三浦 菜</a:t>
            </a:r>
          </a:p>
        </p:txBody>
      </p:sp>
      <p:sp>
        <p:nvSpPr>
          <p:cNvPr id="4" name="スライド番号プレースホルダー 3"/>
          <p:cNvSpPr>
            <a:spLocks noGrp="1"/>
          </p:cNvSpPr>
          <p:nvPr>
            <p:ph type="sldNum" sz="quarter" idx="12"/>
          </p:nvPr>
        </p:nvSpPr>
        <p:spPr/>
        <p:txBody>
          <a:bodyPr/>
          <a:lstStyle/>
          <a:p>
            <a:fld id="{9D23DDC4-6ED9-43D8-82E0-EAEB918B13F3}" type="slidenum">
              <a:rPr kumimoji="1" lang="ja-JP" altLang="en-US" smtClean="0"/>
              <a:t>1</a:t>
            </a:fld>
            <a:endParaRPr kumimoji="1" lang="ja-JP" altLang="en-US" dirty="0"/>
          </a:p>
        </p:txBody>
      </p:sp>
    </p:spTree>
    <p:extLst>
      <p:ext uri="{BB962C8B-B14F-4D97-AF65-F5344CB8AC3E}">
        <p14:creationId xmlns:p14="http://schemas.microsoft.com/office/powerpoint/2010/main" val="4059269220"/>
      </p:ext>
    </p:extLst>
  </p:cSld>
  <p:clrMapOvr>
    <a:masterClrMapping/>
  </p:clrMapOvr>
  <mc:AlternateContent xmlns:mc="http://schemas.openxmlformats.org/markup-compatibility/2006" xmlns:p14="http://schemas.microsoft.com/office/powerpoint/2010/main">
    <mc:Choice Requires="p14">
      <p:transition spd="slow" p14:dur="2000" advTm="2533"/>
    </mc:Choice>
    <mc:Fallback xmlns="">
      <p:transition spd="slow" advTm="253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714447353"/>
              </p:ext>
            </p:extLst>
          </p:nvPr>
        </p:nvGraphicFramePr>
        <p:xfrm>
          <a:off x="1782921" y="2106969"/>
          <a:ext cx="8687118" cy="3878748"/>
        </p:xfrm>
        <a:graphic>
          <a:graphicData uri="http://schemas.openxmlformats.org/drawingml/2006/table">
            <a:tbl>
              <a:tblPr firstRow="1" bandRow="1">
                <a:tableStyleId>{22838BEF-8BB2-4498-84A7-C5851F593DF1}</a:tableStyleId>
              </a:tblPr>
              <a:tblGrid>
                <a:gridCol w="2093371"/>
                <a:gridCol w="6593747"/>
              </a:tblGrid>
              <a:tr h="514434">
                <a:tc gridSpan="2">
                  <a:txBody>
                    <a:bodyPr/>
                    <a:lstStyle/>
                    <a:p>
                      <a:pPr algn="ctr"/>
                      <a:r>
                        <a:rPr kumimoji="1" lang="ja-JP" altLang="en-US" sz="2400" dirty="0"/>
                        <a:t>調査概要</a:t>
                      </a:r>
                    </a:p>
                  </a:txBody>
                  <a:tcPr anchor="ctr">
                    <a:solidFill>
                      <a:schemeClr val="accent2">
                        <a:lumMod val="60000"/>
                        <a:lumOff val="40000"/>
                      </a:schemeClr>
                    </a:solidFill>
                  </a:tcPr>
                </a:tc>
                <a:tc hMerge="1">
                  <a:txBody>
                    <a:bodyPr/>
                    <a:lstStyle/>
                    <a:p>
                      <a:endParaRPr kumimoji="1" lang="ja-JP" altLang="en-US" dirty="0"/>
                    </a:p>
                  </a:txBody>
                  <a:tcPr>
                    <a:lnL w="12700" cap="flat" cmpd="sng" algn="ctr">
                      <a:solidFill>
                        <a:schemeClr val="bg1"/>
                      </a:solidFill>
                      <a:prstDash val="solid"/>
                      <a:round/>
                      <a:headEnd type="none" w="med" len="med"/>
                      <a:tailEnd type="none" w="med" len="med"/>
                    </a:lnL>
                  </a:tcPr>
                </a:tc>
              </a:tr>
              <a:tr h="422994">
                <a:tc>
                  <a:txBody>
                    <a:bodyPr/>
                    <a:lstStyle/>
                    <a:p>
                      <a:pPr algn="ctr"/>
                      <a:r>
                        <a:rPr kumimoji="1" lang="ja-JP" altLang="en-US" dirty="0"/>
                        <a:t>方法</a:t>
                      </a:r>
                    </a:p>
                  </a:txBody>
                  <a:tcPr>
                    <a:lnR w="12700" cap="flat" cmpd="sng" algn="ctr">
                      <a:solidFill>
                        <a:schemeClr val="accent5"/>
                      </a:solidFill>
                      <a:prstDash val="solid"/>
                      <a:round/>
                      <a:headEnd type="none" w="med" len="med"/>
                      <a:tailEnd type="none" w="med" len="med"/>
                    </a:lnR>
                    <a:solidFill>
                      <a:schemeClr val="accent2">
                        <a:lumMod val="40000"/>
                        <a:lumOff val="60000"/>
                      </a:schemeClr>
                    </a:solidFill>
                  </a:tcPr>
                </a:tc>
                <a:tc>
                  <a:txBody>
                    <a:bodyPr/>
                    <a:lstStyle/>
                    <a:p>
                      <a:r>
                        <a:rPr kumimoji="1" lang="ja-JP" altLang="en-US" dirty="0"/>
                        <a:t>インターネット</a:t>
                      </a:r>
                    </a:p>
                  </a:txBody>
                  <a:tcPr>
                    <a:lnL w="12700" cap="flat" cmpd="sng" algn="ctr">
                      <a:solidFill>
                        <a:schemeClr val="accent5"/>
                      </a:solidFill>
                      <a:prstDash val="solid"/>
                      <a:round/>
                      <a:headEnd type="none" w="med" len="med"/>
                      <a:tailEnd type="none" w="med" len="med"/>
                    </a:lnL>
                  </a:tcPr>
                </a:tc>
              </a:tr>
              <a:tr h="370840">
                <a:tc>
                  <a:txBody>
                    <a:bodyPr/>
                    <a:lstStyle/>
                    <a:p>
                      <a:pPr algn="ctr"/>
                      <a:r>
                        <a:rPr kumimoji="1" lang="ja-JP" altLang="en-US" dirty="0"/>
                        <a:t>実施期間</a:t>
                      </a:r>
                    </a:p>
                  </a:txBody>
                  <a:tcPr>
                    <a:solidFill>
                      <a:schemeClr val="accent2">
                        <a:lumMod val="40000"/>
                        <a:lumOff val="60000"/>
                      </a:schemeClr>
                    </a:solidFill>
                  </a:tcPr>
                </a:tc>
                <a:tc>
                  <a:txBody>
                    <a:bodyPr/>
                    <a:lstStyle/>
                    <a:p>
                      <a:r>
                        <a:rPr kumimoji="1" lang="en-US" altLang="ja-JP" dirty="0"/>
                        <a:t>2016</a:t>
                      </a:r>
                      <a:r>
                        <a:rPr kumimoji="1" lang="ja-JP" altLang="en-US" dirty="0" smtClean="0"/>
                        <a:t>年</a:t>
                      </a:r>
                      <a:r>
                        <a:rPr kumimoji="1" lang="en-US" altLang="ja-JP" dirty="0" smtClean="0"/>
                        <a:t>8</a:t>
                      </a:r>
                      <a:r>
                        <a:rPr kumimoji="1" lang="ja-JP" altLang="en-US" dirty="0" smtClean="0"/>
                        <a:t>月</a:t>
                      </a:r>
                      <a:r>
                        <a:rPr kumimoji="1" lang="en-US" altLang="ja-JP" dirty="0" smtClean="0"/>
                        <a:t>22</a:t>
                      </a:r>
                      <a:r>
                        <a:rPr kumimoji="1" lang="ja-JP" altLang="en-US" dirty="0"/>
                        <a:t>日～</a:t>
                      </a:r>
                      <a:r>
                        <a:rPr kumimoji="1" lang="en-US" altLang="ja-JP" dirty="0"/>
                        <a:t>29</a:t>
                      </a:r>
                      <a:r>
                        <a:rPr kumimoji="1" lang="ja-JP" altLang="en-US" dirty="0"/>
                        <a:t>日</a:t>
                      </a:r>
                    </a:p>
                  </a:txBody>
                  <a:tcPr/>
                </a:tc>
              </a:tr>
              <a:tr h="370840">
                <a:tc>
                  <a:txBody>
                    <a:bodyPr/>
                    <a:lstStyle/>
                    <a:p>
                      <a:pPr algn="ctr"/>
                      <a:r>
                        <a:rPr kumimoji="1" lang="ja-JP" altLang="en-US" dirty="0"/>
                        <a:t>調査対象</a:t>
                      </a:r>
                    </a:p>
                  </a:txBody>
                  <a:tcPr>
                    <a:solidFill>
                      <a:schemeClr val="accent2">
                        <a:lumMod val="40000"/>
                        <a:lumOff val="60000"/>
                      </a:schemeClr>
                    </a:solidFill>
                  </a:tcPr>
                </a:tc>
                <a:tc>
                  <a:txBody>
                    <a:bodyPr/>
                    <a:lstStyle/>
                    <a:p>
                      <a:r>
                        <a:rPr kumimoji="1" lang="en-US" altLang="ja-JP" dirty="0"/>
                        <a:t>10</a:t>
                      </a:r>
                      <a:r>
                        <a:rPr kumimoji="1" lang="ja-JP" altLang="en-US" dirty="0"/>
                        <a:t>代～</a:t>
                      </a:r>
                      <a:r>
                        <a:rPr kumimoji="1" lang="en-US" altLang="ja-JP" dirty="0"/>
                        <a:t>50</a:t>
                      </a:r>
                      <a:r>
                        <a:rPr kumimoji="1" lang="ja-JP" altLang="en-US" dirty="0"/>
                        <a:t>代の男女</a:t>
                      </a:r>
                    </a:p>
                  </a:txBody>
                  <a:tcPr/>
                </a:tc>
              </a:tr>
              <a:tr h="370840">
                <a:tc>
                  <a:txBody>
                    <a:bodyPr/>
                    <a:lstStyle/>
                    <a:p>
                      <a:pPr algn="ctr"/>
                      <a:r>
                        <a:rPr kumimoji="1" lang="ja-JP" altLang="en-US" dirty="0"/>
                        <a:t>回答</a:t>
                      </a:r>
                    </a:p>
                  </a:txBody>
                  <a:tcPr>
                    <a:solidFill>
                      <a:schemeClr val="accent2">
                        <a:lumMod val="40000"/>
                        <a:lumOff val="60000"/>
                      </a:schemeClr>
                    </a:solidFill>
                  </a:tcPr>
                </a:tc>
                <a:tc>
                  <a:txBody>
                    <a:bodyPr/>
                    <a:lstStyle/>
                    <a:p>
                      <a:r>
                        <a:rPr kumimoji="1" lang="en-US" altLang="ja-JP" dirty="0"/>
                        <a:t>75</a:t>
                      </a:r>
                      <a:endParaRPr kumimoji="1" lang="ja-JP" altLang="en-US" dirty="0"/>
                    </a:p>
                  </a:txBody>
                  <a:tcPr/>
                </a:tc>
              </a:tr>
              <a:tr h="370840">
                <a:tc>
                  <a:txBody>
                    <a:bodyPr/>
                    <a:lstStyle/>
                    <a:p>
                      <a:pPr algn="ctr"/>
                      <a:r>
                        <a:rPr kumimoji="1" lang="ja-JP" altLang="en-US" dirty="0"/>
                        <a:t>目的</a:t>
                      </a:r>
                    </a:p>
                  </a:txBody>
                  <a:tcPr>
                    <a:solidFill>
                      <a:schemeClr val="accent2">
                        <a:lumMod val="40000"/>
                        <a:lumOff val="60000"/>
                      </a:schemeClr>
                    </a:solidFill>
                  </a:tcPr>
                </a:tc>
                <a:tc>
                  <a:txBody>
                    <a:bodyPr/>
                    <a:lstStyle/>
                    <a:p>
                      <a:r>
                        <a:rPr kumimoji="1" lang="ja-JP" altLang="en-US" dirty="0"/>
                        <a:t>行列に</a:t>
                      </a:r>
                      <a:r>
                        <a:rPr kumimoji="1" lang="ja-JP" altLang="en-US" dirty="0" smtClean="0"/>
                        <a:t>よる同調性の</a:t>
                      </a:r>
                      <a:r>
                        <a:rPr kumimoji="1" lang="ja-JP" altLang="en-US" dirty="0"/>
                        <a:t>変動およびその理由について調査し、現状を分析する</a:t>
                      </a:r>
                    </a:p>
                  </a:txBody>
                  <a:tcPr/>
                </a:tc>
              </a:tr>
              <a:tr h="370840">
                <a:tc>
                  <a:txBody>
                    <a:bodyPr/>
                    <a:lstStyle/>
                    <a:p>
                      <a:pPr algn="ctr"/>
                      <a:r>
                        <a:rPr kumimoji="1" lang="ja-JP" altLang="en-US" dirty="0"/>
                        <a:t>質問項目</a:t>
                      </a:r>
                    </a:p>
                  </a:txBody>
                  <a:tcPr>
                    <a:solidFill>
                      <a:schemeClr val="accent2">
                        <a:lumMod val="40000"/>
                        <a:lumOff val="60000"/>
                      </a:schemeClr>
                    </a:solidFill>
                  </a:tcPr>
                </a:tc>
                <a:tc>
                  <a:txBody>
                    <a:bodyPr/>
                    <a:lstStyle/>
                    <a:p>
                      <a:r>
                        <a:rPr kumimoji="1" lang="ja-JP" altLang="en-US" dirty="0" smtClean="0"/>
                        <a:t>①行列</a:t>
                      </a:r>
                      <a:r>
                        <a:rPr kumimoji="1" lang="ja-JP" altLang="en-US" dirty="0"/>
                        <a:t>に遭遇した際、自分も同じように試してみたいと思いますか？</a:t>
                      </a:r>
                      <a:r>
                        <a:rPr kumimoji="1" lang="en-US" altLang="ja-JP" dirty="0" smtClean="0"/>
                        <a:t>(</a:t>
                      </a:r>
                      <a:r>
                        <a:rPr kumimoji="1" lang="ja-JP" altLang="en-US" dirty="0" smtClean="0"/>
                        <a:t>選択回答</a:t>
                      </a:r>
                      <a:r>
                        <a:rPr kumimoji="1" lang="en-US" altLang="ja-JP" dirty="0" smtClean="0"/>
                        <a:t>)</a:t>
                      </a:r>
                      <a:endParaRPr kumimoji="1" lang="en-US" altLang="ja-JP" dirty="0"/>
                    </a:p>
                    <a:p>
                      <a:r>
                        <a:rPr kumimoji="1" lang="ja-JP" altLang="en-US" dirty="0">
                          <a:solidFill>
                            <a:srgbClr val="FF0000"/>
                          </a:solidFill>
                          <a:effectLst>
                            <a:outerShdw blurRad="38100" dist="38100" dir="2700000" algn="tl">
                              <a:srgbClr val="000000">
                                <a:alpha val="43137"/>
                              </a:srgbClr>
                            </a:outerShdw>
                          </a:effectLst>
                        </a:rPr>
                        <a:t>②そう思う・思わないと回答した理由を教えてください。</a:t>
                      </a:r>
                      <a:r>
                        <a:rPr kumimoji="1" lang="en-US" altLang="ja-JP" dirty="0" smtClean="0">
                          <a:solidFill>
                            <a:srgbClr val="FF0000"/>
                          </a:solidFill>
                          <a:effectLst>
                            <a:outerShdw blurRad="38100" dist="38100" dir="2700000" algn="tl">
                              <a:srgbClr val="000000">
                                <a:alpha val="43137"/>
                              </a:srgbClr>
                            </a:outerShdw>
                          </a:effectLst>
                        </a:rPr>
                        <a:t>(</a:t>
                      </a:r>
                      <a:r>
                        <a:rPr kumimoji="1" lang="ja-JP" altLang="en-US" dirty="0" smtClean="0">
                          <a:solidFill>
                            <a:srgbClr val="FF0000"/>
                          </a:solidFill>
                          <a:effectLst>
                            <a:outerShdw blurRad="38100" dist="38100" dir="2700000" algn="tl">
                              <a:srgbClr val="000000">
                                <a:alpha val="43137"/>
                              </a:srgbClr>
                            </a:outerShdw>
                          </a:effectLst>
                        </a:rPr>
                        <a:t>選択回答</a:t>
                      </a:r>
                      <a:r>
                        <a:rPr kumimoji="1" lang="en-US" altLang="ja-JP" dirty="0" smtClean="0">
                          <a:solidFill>
                            <a:srgbClr val="FF0000"/>
                          </a:solidFill>
                          <a:effectLst>
                            <a:outerShdw blurRad="38100" dist="38100" dir="2700000" algn="tl">
                              <a:srgbClr val="000000">
                                <a:alpha val="43137"/>
                              </a:srgbClr>
                            </a:outerShdw>
                          </a:effectLst>
                        </a:rPr>
                        <a:t>)</a:t>
                      </a:r>
                      <a:endParaRPr kumimoji="1" lang="en-US" altLang="ja-JP" dirty="0">
                        <a:solidFill>
                          <a:srgbClr val="FF0000"/>
                        </a:solidFill>
                        <a:effectLst>
                          <a:outerShdw blurRad="38100" dist="38100" dir="2700000" algn="tl">
                            <a:srgbClr val="000000">
                              <a:alpha val="43137"/>
                            </a:srgbClr>
                          </a:outerShdw>
                        </a:effectLst>
                      </a:endParaRPr>
                    </a:p>
                    <a:p>
                      <a:r>
                        <a:rPr kumimoji="1" lang="ja-JP" altLang="en-US" strike="noStrike" dirty="0" smtClean="0">
                          <a:solidFill>
                            <a:srgbClr val="FF0000"/>
                          </a:solidFill>
                          <a:effectLst>
                            <a:outerShdw blurRad="38100" dist="38100" dir="2700000" algn="tl">
                              <a:srgbClr val="000000">
                                <a:alpha val="43137"/>
                              </a:srgbClr>
                            </a:outerShdw>
                          </a:effectLst>
                        </a:rPr>
                        <a:t>③行列</a:t>
                      </a:r>
                      <a:r>
                        <a:rPr kumimoji="1" lang="ja-JP" altLang="en-US" strike="noStrike" dirty="0">
                          <a:solidFill>
                            <a:srgbClr val="FF0000"/>
                          </a:solidFill>
                          <a:effectLst>
                            <a:outerShdw blurRad="38100" dist="38100" dir="2700000" algn="tl">
                              <a:srgbClr val="000000">
                                <a:alpha val="43137"/>
                              </a:srgbClr>
                            </a:outerShdw>
                          </a:effectLst>
                        </a:rPr>
                        <a:t>について、あなたのイメージを教えてください</a:t>
                      </a:r>
                      <a:r>
                        <a:rPr kumimoji="1" lang="ja-JP" altLang="en-US" strike="noStrike" dirty="0" smtClean="0">
                          <a:solidFill>
                            <a:srgbClr val="FF0000"/>
                          </a:solidFill>
                          <a:effectLst>
                            <a:outerShdw blurRad="38100" dist="38100" dir="2700000" algn="tl">
                              <a:srgbClr val="000000">
                                <a:alpha val="43137"/>
                              </a:srgbClr>
                            </a:outerShdw>
                          </a:effectLst>
                        </a:rPr>
                        <a:t>。</a:t>
                      </a:r>
                      <a:r>
                        <a:rPr kumimoji="1" lang="en-US" altLang="ja-JP" strike="noStrike" dirty="0" smtClean="0">
                          <a:solidFill>
                            <a:srgbClr val="FF0000"/>
                          </a:solidFill>
                          <a:effectLst>
                            <a:outerShdw blurRad="38100" dist="38100" dir="2700000" algn="tl">
                              <a:srgbClr val="000000">
                                <a:alpha val="43137"/>
                              </a:srgbClr>
                            </a:outerShdw>
                          </a:effectLst>
                        </a:rPr>
                        <a:t>(</a:t>
                      </a:r>
                      <a:r>
                        <a:rPr kumimoji="1" lang="ja-JP" altLang="en-US" strike="noStrike" dirty="0" smtClean="0">
                          <a:solidFill>
                            <a:srgbClr val="FF0000"/>
                          </a:solidFill>
                          <a:effectLst>
                            <a:outerShdw blurRad="38100" dist="38100" dir="2700000" algn="tl">
                              <a:srgbClr val="000000">
                                <a:alpha val="43137"/>
                              </a:srgbClr>
                            </a:outerShdw>
                          </a:effectLst>
                        </a:rPr>
                        <a:t>選択回答</a:t>
                      </a:r>
                      <a:r>
                        <a:rPr kumimoji="1" lang="en-US" altLang="ja-JP" strike="noStrike" dirty="0" smtClean="0">
                          <a:solidFill>
                            <a:srgbClr val="FF0000"/>
                          </a:solidFill>
                          <a:effectLst>
                            <a:outerShdw blurRad="38100" dist="38100" dir="2700000" algn="tl">
                              <a:srgbClr val="000000">
                                <a:alpha val="43137"/>
                              </a:srgbClr>
                            </a:outerShdw>
                          </a:effectLst>
                        </a:rPr>
                        <a:t>)</a:t>
                      </a:r>
                      <a:endParaRPr kumimoji="1" lang="ja-JP" altLang="en-US" strike="noStrike" dirty="0">
                        <a:solidFill>
                          <a:srgbClr val="FF0000"/>
                        </a:solidFill>
                        <a:effectLst>
                          <a:outerShdw blurRad="38100" dist="38100" dir="2700000" algn="tl">
                            <a:srgbClr val="000000">
                              <a:alpha val="43137"/>
                            </a:srgbClr>
                          </a:outerShdw>
                        </a:effectLst>
                      </a:endParaRPr>
                    </a:p>
                  </a:txBody>
                  <a:tcPr/>
                </a:tc>
              </a:tr>
            </a:tbl>
          </a:graphicData>
        </a:graphic>
      </p:graphicFrame>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10</a:t>
            </a:fld>
            <a:endParaRPr kumimoji="1" lang="ja-JP" altLang="en-US" dirty="0"/>
          </a:p>
        </p:txBody>
      </p:sp>
      <p:sp>
        <p:nvSpPr>
          <p:cNvPr id="5" name="フローチャート: データ 4"/>
          <p:cNvSpPr/>
          <p:nvPr/>
        </p:nvSpPr>
        <p:spPr>
          <a:xfrm>
            <a:off x="8282481" y="44114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p:nvSpPr>
        <p:spPr>
          <a:xfrm>
            <a:off x="7850931" y="514545"/>
            <a:ext cx="1107996" cy="1184244"/>
          </a:xfrm>
          <a:prstGeom prst="rect">
            <a:avLst/>
          </a:prstGeom>
          <a:noFill/>
        </p:spPr>
        <p:txBody>
          <a:bodyPr vert="eaVert" wrap="square" rtlCol="0">
            <a:spAutoFit/>
          </a:bodyPr>
          <a:lstStyle/>
          <a:p>
            <a:r>
              <a:rPr lang="ja-JP" altLang="en-US" sz="2000" dirty="0" smtClean="0"/>
              <a:t>現状</a:t>
            </a:r>
            <a:r>
              <a:rPr lang="ja-JP" altLang="en-US" sz="2000" dirty="0"/>
              <a:t>分析</a:t>
            </a:r>
            <a:endParaRPr kumimoji="1" lang="ja-JP" altLang="en-US" sz="2000" dirty="0"/>
          </a:p>
        </p:txBody>
      </p:sp>
      <p:sp>
        <p:nvSpPr>
          <p:cNvPr id="7" name="フローチャート: データ 6"/>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9" name="フローチャート: データ 8"/>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フローチャート: データ 9"/>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フローチャート: データ 10"/>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フローチャート: データ 11"/>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14" name="テキスト ボックス 13"/>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15" name="テキスト ボックス 14"/>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16" name="テキスト ボックス 15"/>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3240204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現状</a:t>
            </a:r>
            <a:r>
              <a:rPr lang="ja-JP" altLang="en-US" dirty="0"/>
              <a:t>分析</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775879814"/>
              </p:ext>
            </p:extLst>
          </p:nvPr>
        </p:nvGraphicFramePr>
        <p:xfrm>
          <a:off x="1097280" y="2555051"/>
          <a:ext cx="4846919" cy="359526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グラフ 4"/>
          <p:cNvGraphicFramePr>
            <a:graphicFrameLocks/>
          </p:cNvGraphicFramePr>
          <p:nvPr>
            <p:extLst>
              <p:ext uri="{D42A27DB-BD31-4B8C-83A1-F6EECF244321}">
                <p14:modId xmlns:p14="http://schemas.microsoft.com/office/powerpoint/2010/main" val="3222096966"/>
              </p:ext>
            </p:extLst>
          </p:nvPr>
        </p:nvGraphicFramePr>
        <p:xfrm>
          <a:off x="6126480" y="2555051"/>
          <a:ext cx="4867093" cy="3595261"/>
        </p:xfrm>
        <a:graphic>
          <a:graphicData uri="http://schemas.openxmlformats.org/drawingml/2006/chart">
            <c:chart xmlns:c="http://schemas.openxmlformats.org/drawingml/2006/chart" xmlns:r="http://schemas.openxmlformats.org/officeDocument/2006/relationships" r:id="rId4"/>
          </a:graphicData>
        </a:graphic>
      </p:graphicFrame>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11</a:t>
            </a:fld>
            <a:endParaRPr kumimoji="1" lang="ja-JP" altLang="en-US"/>
          </a:p>
        </p:txBody>
      </p:sp>
      <p:sp>
        <p:nvSpPr>
          <p:cNvPr id="6" name="テキスト ボックス 5"/>
          <p:cNvSpPr txBox="1"/>
          <p:nvPr/>
        </p:nvSpPr>
        <p:spPr>
          <a:xfrm>
            <a:off x="731519" y="2014745"/>
            <a:ext cx="8710863" cy="461665"/>
          </a:xfrm>
          <a:prstGeom prst="rect">
            <a:avLst/>
          </a:prstGeom>
          <a:noFill/>
        </p:spPr>
        <p:txBody>
          <a:bodyPr wrap="square" rtlCol="0">
            <a:spAutoFit/>
          </a:bodyPr>
          <a:lstStyle/>
          <a:p>
            <a:r>
              <a:rPr kumimoji="1" lang="en-US" altLang="ja-JP" sz="2400" i="1" dirty="0" smtClean="0"/>
              <a:t>Q</a:t>
            </a:r>
            <a:r>
              <a:rPr kumimoji="1" lang="ja-JP" altLang="en-US" sz="2400" i="1" dirty="0" err="1" smtClean="0"/>
              <a:t>．</a:t>
            </a:r>
            <a:r>
              <a:rPr kumimoji="1" lang="ja-JP" altLang="en-US" sz="2400" i="1" dirty="0" smtClean="0"/>
              <a:t>行列に並びたくない理由について教えてください。</a:t>
            </a:r>
            <a:endParaRPr kumimoji="1" lang="ja-JP" altLang="en-US" sz="2400" i="1" dirty="0"/>
          </a:p>
        </p:txBody>
      </p:sp>
      <p:sp>
        <p:nvSpPr>
          <p:cNvPr id="7" name="フローチャート: データ 6"/>
          <p:cNvSpPr/>
          <p:nvPr/>
        </p:nvSpPr>
        <p:spPr>
          <a:xfrm>
            <a:off x="8282481" y="44114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850931" y="514545"/>
            <a:ext cx="1107996" cy="1184244"/>
          </a:xfrm>
          <a:prstGeom prst="rect">
            <a:avLst/>
          </a:prstGeom>
          <a:noFill/>
        </p:spPr>
        <p:txBody>
          <a:bodyPr vert="eaVert" wrap="square" rtlCol="0">
            <a:spAutoFit/>
          </a:bodyPr>
          <a:lstStyle/>
          <a:p>
            <a:r>
              <a:rPr lang="ja-JP" altLang="en-US" sz="2000" dirty="0" smtClean="0"/>
              <a:t>現状</a:t>
            </a:r>
            <a:r>
              <a:rPr lang="ja-JP" altLang="en-US" sz="2000" dirty="0"/>
              <a:t>分析</a:t>
            </a:r>
            <a:endParaRPr kumimoji="1" lang="ja-JP" altLang="en-US" sz="2000" dirty="0"/>
          </a:p>
        </p:txBody>
      </p:sp>
      <p:sp>
        <p:nvSpPr>
          <p:cNvPr id="9" name="フローチャート: データ 8"/>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11" name="フローチャート: データ 10"/>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フローチャート: データ 11"/>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フローチャート: データ 12"/>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フローチャート: データ 13"/>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テキスト ボックス 14"/>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16" name="テキスト ボックス 15"/>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17" name="テキスト ボックス 16"/>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18" name="テキスト ボックス 17"/>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12087549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315704"/>
            <a:ext cx="10058400" cy="1450757"/>
          </a:xfrm>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423081" y="1952514"/>
            <a:ext cx="11490662" cy="3868967"/>
          </a:xfrm>
        </p:spPr>
        <p:txBody>
          <a:bodyPr/>
          <a:lstStyle/>
          <a:p>
            <a:r>
              <a:rPr kumimoji="1" lang="ja-JP" altLang="en-US" sz="2400" dirty="0"/>
              <a:t>並びたいと回答した人</a:t>
            </a:r>
            <a:r>
              <a:rPr lang="ja-JP" altLang="en-US" sz="2400" dirty="0"/>
              <a:t>の行列のイメージ　　　並びたくないと回答した人の行列のイメージ</a:t>
            </a:r>
            <a:endParaRPr lang="en-US" altLang="ja-JP" sz="2400" dirty="0"/>
          </a:p>
          <a:p>
            <a:endParaRPr lang="en-US" altLang="ja-JP" dirty="0"/>
          </a:p>
          <a:p>
            <a:endParaRPr lang="en-US" altLang="ja-JP" sz="2800" dirty="0"/>
          </a:p>
          <a:p>
            <a:endParaRPr lang="en-US" altLang="ja-JP" sz="2800" dirty="0"/>
          </a:p>
        </p:txBody>
      </p:sp>
      <p:sp>
        <p:nvSpPr>
          <p:cNvPr id="4" name="円/楕円 3"/>
          <p:cNvSpPr/>
          <p:nvPr/>
        </p:nvSpPr>
        <p:spPr>
          <a:xfrm>
            <a:off x="2079182" y="3605970"/>
            <a:ext cx="1615145" cy="1120249"/>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000" dirty="0"/>
              <a:t>行列</a:t>
            </a:r>
          </a:p>
        </p:txBody>
      </p:sp>
      <p:sp>
        <p:nvSpPr>
          <p:cNvPr id="5" name="円/楕円 4"/>
          <p:cNvSpPr/>
          <p:nvPr/>
        </p:nvSpPr>
        <p:spPr>
          <a:xfrm>
            <a:off x="1933907" y="2246680"/>
            <a:ext cx="1904507" cy="1037227"/>
          </a:xfrm>
          <a:prstGeom prst="ellipse">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a:ln w="0"/>
                <a:solidFill>
                  <a:schemeClr val="tx1"/>
                </a:solidFill>
                <a:effectLst>
                  <a:outerShdw blurRad="38100" dist="19050" dir="2700000" algn="tl" rotWithShape="0">
                    <a:schemeClr val="dk1">
                      <a:alpha val="40000"/>
                    </a:schemeClr>
                  </a:outerShdw>
                </a:effectLst>
              </a:rPr>
              <a:t>人気がある</a:t>
            </a:r>
            <a:endParaRPr kumimoji="1" lang="en-US" altLang="ja-JP" dirty="0">
              <a:ln w="0"/>
              <a:solidFill>
                <a:schemeClr val="tx1"/>
              </a:solidFill>
              <a:effectLst>
                <a:outerShdw blurRad="38100" dist="19050" dir="2700000" algn="tl" rotWithShape="0">
                  <a:schemeClr val="dk1">
                    <a:alpha val="40000"/>
                  </a:schemeClr>
                </a:outerShdw>
              </a:effectLst>
            </a:endParaRPr>
          </a:p>
          <a:p>
            <a:pPr algn="ctr"/>
            <a:r>
              <a:rPr lang="en-US" altLang="ja-JP" dirty="0">
                <a:ln w="0"/>
                <a:solidFill>
                  <a:schemeClr val="tx1"/>
                </a:solidFill>
                <a:effectLst>
                  <a:outerShdw blurRad="38100" dist="19050" dir="2700000" algn="tl" rotWithShape="0">
                    <a:schemeClr val="dk1">
                      <a:alpha val="40000"/>
                    </a:schemeClr>
                  </a:outerShdw>
                </a:effectLst>
              </a:rPr>
              <a:t>97%</a:t>
            </a:r>
          </a:p>
        </p:txBody>
      </p:sp>
      <p:sp>
        <p:nvSpPr>
          <p:cNvPr id="14" name="円/楕円 13"/>
          <p:cNvSpPr/>
          <p:nvPr/>
        </p:nvSpPr>
        <p:spPr>
          <a:xfrm>
            <a:off x="8068075" y="3857414"/>
            <a:ext cx="1656554" cy="105249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000" dirty="0"/>
              <a:t>行列</a:t>
            </a:r>
          </a:p>
        </p:txBody>
      </p:sp>
      <p:sp>
        <p:nvSpPr>
          <p:cNvPr id="15" name="円/楕円 14"/>
          <p:cNvSpPr/>
          <p:nvPr/>
        </p:nvSpPr>
        <p:spPr>
          <a:xfrm>
            <a:off x="240939" y="4604225"/>
            <a:ext cx="1493960" cy="1030560"/>
          </a:xfrm>
          <a:prstGeom prst="ellipse">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a:ln w="0"/>
                <a:solidFill>
                  <a:schemeClr val="tx1"/>
                </a:solidFill>
                <a:effectLst>
                  <a:outerShdw blurRad="38100" dist="19050" dir="2700000" algn="tl" rotWithShape="0">
                    <a:schemeClr val="dk1">
                      <a:alpha val="40000"/>
                    </a:schemeClr>
                  </a:outerShdw>
                </a:effectLst>
              </a:rPr>
              <a:t>暇そうだ</a:t>
            </a:r>
            <a:endParaRPr kumimoji="1" lang="en-US" altLang="ja-JP" dirty="0">
              <a:ln w="0"/>
              <a:solidFill>
                <a:schemeClr val="tx1"/>
              </a:solidFill>
              <a:effectLst>
                <a:outerShdw blurRad="38100" dist="19050" dir="2700000" algn="tl" rotWithShape="0">
                  <a:schemeClr val="dk1">
                    <a:alpha val="40000"/>
                  </a:schemeClr>
                </a:outerShdw>
              </a:effectLst>
            </a:endParaRPr>
          </a:p>
          <a:p>
            <a:pPr algn="ctr"/>
            <a:r>
              <a:rPr lang="en-US" altLang="ja-JP" dirty="0">
                <a:ln w="0"/>
                <a:solidFill>
                  <a:schemeClr val="tx1"/>
                </a:solidFill>
                <a:effectLst>
                  <a:outerShdw blurRad="38100" dist="19050" dir="2700000" algn="tl" rotWithShape="0">
                    <a:schemeClr val="dk1">
                      <a:alpha val="40000"/>
                    </a:schemeClr>
                  </a:outerShdw>
                </a:effectLst>
              </a:rPr>
              <a:t>17%</a:t>
            </a:r>
          </a:p>
        </p:txBody>
      </p:sp>
      <p:sp>
        <p:nvSpPr>
          <p:cNvPr id="16" name="円/楕円 15"/>
          <p:cNvSpPr/>
          <p:nvPr/>
        </p:nvSpPr>
        <p:spPr>
          <a:xfrm>
            <a:off x="1961351" y="4994986"/>
            <a:ext cx="2049978" cy="1110861"/>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2400" dirty="0" smtClean="0"/>
              <a:t>楽しそう</a:t>
            </a:r>
            <a:endParaRPr lang="en-US" altLang="ja-JP" sz="2400" dirty="0"/>
          </a:p>
          <a:p>
            <a:pPr algn="ctr"/>
            <a:r>
              <a:rPr kumimoji="1" lang="en-US" altLang="ja-JP" sz="2400" dirty="0"/>
              <a:t>72%</a:t>
            </a:r>
          </a:p>
        </p:txBody>
      </p:sp>
      <p:sp>
        <p:nvSpPr>
          <p:cNvPr id="17" name="円/楕円 16"/>
          <p:cNvSpPr/>
          <p:nvPr/>
        </p:nvSpPr>
        <p:spPr>
          <a:xfrm>
            <a:off x="4052242" y="4456472"/>
            <a:ext cx="2026309" cy="118993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2000" dirty="0">
                <a:ln w="0"/>
                <a:solidFill>
                  <a:schemeClr val="tx1"/>
                </a:solidFill>
                <a:effectLst>
                  <a:outerShdw blurRad="38100" dist="19050" dir="2700000" algn="tl" rotWithShape="0">
                    <a:schemeClr val="dk1">
                      <a:alpha val="40000"/>
                    </a:schemeClr>
                  </a:outerShdw>
                </a:effectLst>
              </a:rPr>
              <a:t>はずさない失敗しない</a:t>
            </a:r>
            <a:endParaRPr lang="en-US" altLang="ja-JP" sz="2000" dirty="0">
              <a:ln w="0"/>
              <a:solidFill>
                <a:schemeClr val="tx1"/>
              </a:solidFill>
              <a:effectLst>
                <a:outerShdw blurRad="38100" dist="19050" dir="2700000" algn="tl" rotWithShape="0">
                  <a:schemeClr val="dk1">
                    <a:alpha val="40000"/>
                  </a:schemeClr>
                </a:outerShdw>
              </a:effectLst>
            </a:endParaRPr>
          </a:p>
          <a:p>
            <a:pPr algn="ctr"/>
            <a:r>
              <a:rPr kumimoji="1" lang="en-US" altLang="ja-JP" sz="2000" dirty="0">
                <a:ln w="0"/>
                <a:solidFill>
                  <a:schemeClr val="tx1"/>
                </a:solidFill>
                <a:effectLst>
                  <a:outerShdw blurRad="38100" dist="19050" dir="2700000" algn="tl" rotWithShape="0">
                    <a:schemeClr val="dk1">
                      <a:alpha val="40000"/>
                    </a:schemeClr>
                  </a:outerShdw>
                </a:effectLst>
              </a:rPr>
              <a:t>45%</a:t>
            </a:r>
          </a:p>
        </p:txBody>
      </p:sp>
      <p:sp>
        <p:nvSpPr>
          <p:cNvPr id="18" name="円/楕円 17"/>
          <p:cNvSpPr/>
          <p:nvPr/>
        </p:nvSpPr>
        <p:spPr>
          <a:xfrm>
            <a:off x="4102170" y="2834297"/>
            <a:ext cx="1725423" cy="1030560"/>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en-US" altLang="ja-JP" dirty="0">
              <a:solidFill>
                <a:schemeClr val="bg1"/>
              </a:solidFill>
            </a:endParaRPr>
          </a:p>
          <a:p>
            <a:pPr algn="ctr"/>
            <a:r>
              <a:rPr kumimoji="1" lang="ja-JP" altLang="en-US" dirty="0">
                <a:ln w="0"/>
                <a:solidFill>
                  <a:schemeClr val="tx1"/>
                </a:solidFill>
                <a:effectLst>
                  <a:outerShdw blurRad="38100" dist="19050" dir="2700000" algn="tl" rotWithShape="0">
                    <a:schemeClr val="dk1">
                      <a:alpha val="40000"/>
                    </a:schemeClr>
                  </a:outerShdw>
                </a:effectLst>
              </a:rPr>
              <a:t>流行・話題</a:t>
            </a:r>
            <a:r>
              <a:rPr kumimoji="1" lang="en-US" altLang="ja-JP" dirty="0">
                <a:ln w="0"/>
                <a:solidFill>
                  <a:schemeClr val="tx1"/>
                </a:solidFill>
                <a:effectLst>
                  <a:outerShdw blurRad="38100" dist="19050" dir="2700000" algn="tl" rotWithShape="0">
                    <a:schemeClr val="dk1">
                      <a:alpha val="40000"/>
                    </a:schemeClr>
                  </a:outerShdw>
                </a:effectLst>
              </a:rPr>
              <a:t>90%</a:t>
            </a:r>
          </a:p>
          <a:p>
            <a:pPr algn="ctr"/>
            <a:endParaRPr kumimoji="1" lang="ja-JP" altLang="en-US" dirty="0">
              <a:solidFill>
                <a:schemeClr val="bg1"/>
              </a:solidFill>
            </a:endParaRPr>
          </a:p>
        </p:txBody>
      </p:sp>
      <p:sp>
        <p:nvSpPr>
          <p:cNvPr id="19" name="円/楕円 18"/>
          <p:cNvSpPr/>
          <p:nvPr/>
        </p:nvSpPr>
        <p:spPr>
          <a:xfrm>
            <a:off x="10143897" y="4272981"/>
            <a:ext cx="2023565" cy="1273849"/>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ln w="0"/>
                <a:solidFill>
                  <a:schemeClr val="tx1"/>
                </a:solidFill>
                <a:effectLst>
                  <a:outerShdw blurRad="38100" dist="19050" dir="2700000" algn="tl" rotWithShape="0">
                    <a:schemeClr val="dk1">
                      <a:alpha val="40000"/>
                    </a:schemeClr>
                  </a:outerShdw>
                </a:effectLst>
              </a:rPr>
              <a:t>はずさない</a:t>
            </a:r>
            <a:endParaRPr lang="en-US" altLang="ja-JP" dirty="0">
              <a:ln w="0"/>
              <a:solidFill>
                <a:schemeClr val="tx1"/>
              </a:solidFill>
              <a:effectLst>
                <a:outerShdw blurRad="38100" dist="19050" dir="2700000" algn="tl" rotWithShape="0">
                  <a:schemeClr val="dk1">
                    <a:alpha val="40000"/>
                  </a:schemeClr>
                </a:outerShdw>
              </a:effectLst>
            </a:endParaRPr>
          </a:p>
          <a:p>
            <a:pPr algn="ctr"/>
            <a:r>
              <a:rPr lang="ja-JP" altLang="en-US" dirty="0">
                <a:ln w="0"/>
                <a:solidFill>
                  <a:schemeClr val="tx1"/>
                </a:solidFill>
                <a:effectLst>
                  <a:outerShdw blurRad="38100" dist="19050" dir="2700000" algn="tl" rotWithShape="0">
                    <a:schemeClr val="dk1">
                      <a:alpha val="40000"/>
                    </a:schemeClr>
                  </a:outerShdw>
                </a:effectLst>
              </a:rPr>
              <a:t>失敗しない</a:t>
            </a:r>
            <a:endParaRPr lang="en-US" altLang="ja-JP" dirty="0">
              <a:ln w="0"/>
              <a:solidFill>
                <a:schemeClr val="tx1"/>
              </a:solidFill>
              <a:effectLst>
                <a:outerShdw blurRad="38100" dist="19050" dir="2700000" algn="tl" rotWithShape="0">
                  <a:schemeClr val="dk1">
                    <a:alpha val="40000"/>
                  </a:schemeClr>
                </a:outerShdw>
              </a:effectLst>
            </a:endParaRPr>
          </a:p>
          <a:p>
            <a:pPr algn="ctr"/>
            <a:r>
              <a:rPr kumimoji="1" lang="en-US" altLang="ja-JP" sz="2400" dirty="0">
                <a:ln w="0"/>
                <a:solidFill>
                  <a:schemeClr val="tx1"/>
                </a:solidFill>
                <a:effectLst>
                  <a:outerShdw blurRad="38100" dist="19050" dir="2700000" algn="tl" rotWithShape="0">
                    <a:schemeClr val="dk1">
                      <a:alpha val="40000"/>
                    </a:schemeClr>
                  </a:outerShdw>
                </a:effectLst>
              </a:rPr>
              <a:t>24%</a:t>
            </a:r>
          </a:p>
        </p:txBody>
      </p:sp>
      <p:sp>
        <p:nvSpPr>
          <p:cNvPr id="20" name="円/楕円 19"/>
          <p:cNvSpPr/>
          <p:nvPr/>
        </p:nvSpPr>
        <p:spPr>
          <a:xfrm>
            <a:off x="8840052" y="5218085"/>
            <a:ext cx="2004936" cy="1178281"/>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400" dirty="0"/>
              <a:t>楽しそう</a:t>
            </a:r>
            <a:endParaRPr kumimoji="1" lang="en-US" altLang="ja-JP" sz="2400" dirty="0"/>
          </a:p>
          <a:p>
            <a:pPr algn="ctr"/>
            <a:r>
              <a:rPr lang="en-US" altLang="ja-JP" sz="2400" dirty="0"/>
              <a:t>43%</a:t>
            </a:r>
            <a:endParaRPr kumimoji="1" lang="ja-JP" altLang="en-US" sz="2400" dirty="0"/>
          </a:p>
        </p:txBody>
      </p:sp>
      <p:sp>
        <p:nvSpPr>
          <p:cNvPr id="21" name="円/楕円 20"/>
          <p:cNvSpPr/>
          <p:nvPr/>
        </p:nvSpPr>
        <p:spPr>
          <a:xfrm>
            <a:off x="7116685" y="5030653"/>
            <a:ext cx="1459611" cy="1030560"/>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a:ln w="0"/>
                <a:solidFill>
                  <a:schemeClr val="tx1"/>
                </a:solidFill>
                <a:effectLst>
                  <a:outerShdw blurRad="38100" dist="19050" dir="2700000" algn="tl" rotWithShape="0">
                    <a:schemeClr val="dk1">
                      <a:alpha val="40000"/>
                    </a:schemeClr>
                  </a:outerShdw>
                </a:effectLst>
              </a:rPr>
              <a:t>暇そうだ</a:t>
            </a:r>
            <a:endParaRPr kumimoji="1" lang="en-US" altLang="ja-JP" dirty="0">
              <a:ln w="0"/>
              <a:solidFill>
                <a:schemeClr val="tx1"/>
              </a:solidFill>
              <a:effectLst>
                <a:outerShdw blurRad="38100" dist="19050" dir="2700000" algn="tl" rotWithShape="0">
                  <a:schemeClr val="dk1">
                    <a:alpha val="40000"/>
                  </a:schemeClr>
                </a:outerShdw>
              </a:effectLst>
            </a:endParaRPr>
          </a:p>
          <a:p>
            <a:pPr algn="ctr"/>
            <a:r>
              <a:rPr lang="en-US" altLang="ja-JP" sz="2400" dirty="0">
                <a:ln w="0"/>
                <a:solidFill>
                  <a:schemeClr val="tx1"/>
                </a:solidFill>
                <a:effectLst>
                  <a:outerShdw blurRad="38100" dist="19050" dir="2700000" algn="tl" rotWithShape="0">
                    <a:schemeClr val="dk1">
                      <a:alpha val="40000"/>
                    </a:schemeClr>
                  </a:outerShdw>
                </a:effectLst>
              </a:rPr>
              <a:t>28%</a:t>
            </a:r>
            <a:endParaRPr kumimoji="1" lang="ja-JP" altLang="en-US" sz="2400" dirty="0">
              <a:ln w="0"/>
              <a:solidFill>
                <a:schemeClr val="tx1"/>
              </a:solidFill>
              <a:effectLst>
                <a:outerShdw blurRad="38100" dist="19050" dir="2700000" algn="tl" rotWithShape="0">
                  <a:schemeClr val="dk1">
                    <a:alpha val="40000"/>
                  </a:schemeClr>
                </a:outerShdw>
              </a:effectLst>
            </a:endParaRPr>
          </a:p>
        </p:txBody>
      </p:sp>
      <p:sp>
        <p:nvSpPr>
          <p:cNvPr id="22" name="円/楕円 21"/>
          <p:cNvSpPr/>
          <p:nvPr/>
        </p:nvSpPr>
        <p:spPr>
          <a:xfrm>
            <a:off x="6091348" y="3473750"/>
            <a:ext cx="1623155" cy="1030560"/>
          </a:xfrm>
          <a:prstGeom prst="ellipse">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a:ln w="0"/>
                <a:solidFill>
                  <a:schemeClr val="tx1"/>
                </a:solidFill>
                <a:effectLst>
                  <a:outerShdw blurRad="38100" dist="19050" dir="2700000" algn="tl" rotWithShape="0">
                    <a:schemeClr val="dk1">
                      <a:alpha val="40000"/>
                    </a:schemeClr>
                  </a:outerShdw>
                </a:effectLst>
              </a:rPr>
              <a:t>列の先が気になる</a:t>
            </a:r>
            <a:endParaRPr kumimoji="1" lang="en-US" altLang="ja-JP" dirty="0">
              <a:ln w="0"/>
              <a:solidFill>
                <a:schemeClr val="tx1"/>
              </a:solidFill>
              <a:effectLst>
                <a:outerShdw blurRad="38100" dist="19050" dir="2700000" algn="tl" rotWithShape="0">
                  <a:schemeClr val="dk1">
                    <a:alpha val="40000"/>
                  </a:schemeClr>
                </a:outerShdw>
              </a:effectLst>
            </a:endParaRPr>
          </a:p>
          <a:p>
            <a:pPr algn="ctr"/>
            <a:r>
              <a:rPr lang="en-US" altLang="ja-JP" sz="2400" dirty="0">
                <a:ln w="0"/>
                <a:solidFill>
                  <a:schemeClr val="tx1"/>
                </a:solidFill>
                <a:effectLst>
                  <a:outerShdw blurRad="38100" dist="19050" dir="2700000" algn="tl" rotWithShape="0">
                    <a:schemeClr val="dk1">
                      <a:alpha val="40000"/>
                    </a:schemeClr>
                  </a:outerShdw>
                </a:effectLst>
              </a:rPr>
              <a:t>48%</a:t>
            </a:r>
          </a:p>
        </p:txBody>
      </p:sp>
      <p:sp>
        <p:nvSpPr>
          <p:cNvPr id="23" name="円/楕円 22"/>
          <p:cNvSpPr/>
          <p:nvPr/>
        </p:nvSpPr>
        <p:spPr>
          <a:xfrm>
            <a:off x="8164755" y="2421121"/>
            <a:ext cx="1839054" cy="1030560"/>
          </a:xfrm>
          <a:prstGeom prst="ellipse">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a:ln w="0"/>
                <a:solidFill>
                  <a:schemeClr val="tx1"/>
                </a:solidFill>
                <a:effectLst>
                  <a:outerShdw blurRad="38100" dist="19050" dir="2700000" algn="tl" rotWithShape="0">
                    <a:schemeClr val="dk1">
                      <a:alpha val="40000"/>
                    </a:schemeClr>
                  </a:outerShdw>
                </a:effectLst>
              </a:rPr>
              <a:t>人気がある</a:t>
            </a:r>
            <a:endParaRPr kumimoji="1" lang="en-US" altLang="ja-JP" dirty="0">
              <a:ln w="0"/>
              <a:solidFill>
                <a:schemeClr val="tx1"/>
              </a:solidFill>
              <a:effectLst>
                <a:outerShdw blurRad="38100" dist="19050" dir="2700000" algn="tl" rotWithShape="0">
                  <a:schemeClr val="dk1">
                    <a:alpha val="40000"/>
                  </a:schemeClr>
                </a:outerShdw>
              </a:effectLst>
            </a:endParaRPr>
          </a:p>
          <a:p>
            <a:pPr algn="ctr"/>
            <a:r>
              <a:rPr lang="en-US" altLang="ja-JP" sz="2400" dirty="0">
                <a:ln w="0"/>
                <a:solidFill>
                  <a:schemeClr val="tx1"/>
                </a:solidFill>
                <a:effectLst>
                  <a:outerShdw blurRad="38100" dist="19050" dir="2700000" algn="tl" rotWithShape="0">
                    <a:schemeClr val="dk1">
                      <a:alpha val="40000"/>
                    </a:schemeClr>
                  </a:outerShdw>
                </a:effectLst>
              </a:rPr>
              <a:t>87%</a:t>
            </a:r>
            <a:endParaRPr kumimoji="1" lang="ja-JP" altLang="en-US" sz="2400" dirty="0">
              <a:ln w="0"/>
              <a:solidFill>
                <a:schemeClr val="tx1"/>
              </a:solidFill>
              <a:effectLst>
                <a:outerShdw blurRad="38100" dist="19050" dir="2700000" algn="tl" rotWithShape="0">
                  <a:schemeClr val="dk1">
                    <a:alpha val="40000"/>
                  </a:schemeClr>
                </a:outerShdw>
              </a:effectLst>
            </a:endParaRPr>
          </a:p>
        </p:txBody>
      </p:sp>
      <p:sp>
        <p:nvSpPr>
          <p:cNvPr id="24" name="円/楕円 23"/>
          <p:cNvSpPr/>
          <p:nvPr/>
        </p:nvSpPr>
        <p:spPr>
          <a:xfrm>
            <a:off x="10111524" y="2850097"/>
            <a:ext cx="1802219" cy="1030560"/>
          </a:xfrm>
          <a:prstGeom prst="ellipse">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a:ln w="0"/>
                <a:solidFill>
                  <a:schemeClr val="tx1"/>
                </a:solidFill>
                <a:effectLst>
                  <a:outerShdw blurRad="38100" dist="19050" dir="2700000" algn="tl" rotWithShape="0">
                    <a:schemeClr val="dk1">
                      <a:alpha val="40000"/>
                    </a:schemeClr>
                  </a:outerShdw>
                </a:effectLst>
              </a:rPr>
              <a:t>流行・話題</a:t>
            </a:r>
            <a:endParaRPr kumimoji="1" lang="en-US" altLang="ja-JP" dirty="0">
              <a:ln w="0"/>
              <a:solidFill>
                <a:schemeClr val="tx1"/>
              </a:solidFill>
              <a:effectLst>
                <a:outerShdw blurRad="38100" dist="19050" dir="2700000" algn="tl" rotWithShape="0">
                  <a:schemeClr val="dk1">
                    <a:alpha val="40000"/>
                  </a:schemeClr>
                </a:outerShdw>
              </a:effectLst>
            </a:endParaRPr>
          </a:p>
          <a:p>
            <a:pPr algn="ctr"/>
            <a:r>
              <a:rPr lang="en-US" altLang="ja-JP" sz="2400" dirty="0">
                <a:ln w="0"/>
                <a:solidFill>
                  <a:schemeClr val="tx1"/>
                </a:solidFill>
                <a:effectLst>
                  <a:outerShdw blurRad="38100" dist="19050" dir="2700000" algn="tl" rotWithShape="0">
                    <a:schemeClr val="dk1">
                      <a:alpha val="40000"/>
                    </a:schemeClr>
                  </a:outerShdw>
                </a:effectLst>
              </a:rPr>
              <a:t>87%</a:t>
            </a:r>
            <a:endParaRPr kumimoji="1" lang="ja-JP" altLang="en-US" sz="2400" dirty="0">
              <a:ln w="0"/>
              <a:solidFill>
                <a:schemeClr val="tx1"/>
              </a:solidFill>
              <a:effectLst>
                <a:outerShdw blurRad="38100" dist="19050" dir="2700000" algn="tl" rotWithShape="0">
                  <a:schemeClr val="dk1">
                    <a:alpha val="40000"/>
                  </a:schemeClr>
                </a:outerShdw>
              </a:effectLst>
            </a:endParaRPr>
          </a:p>
        </p:txBody>
      </p:sp>
      <p:sp>
        <p:nvSpPr>
          <p:cNvPr id="25" name="円/楕円 24"/>
          <p:cNvSpPr/>
          <p:nvPr/>
        </p:nvSpPr>
        <p:spPr>
          <a:xfrm>
            <a:off x="58918" y="3294522"/>
            <a:ext cx="1736786" cy="1030560"/>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a:ln w="0"/>
                <a:solidFill>
                  <a:schemeClr val="tx1"/>
                </a:solidFill>
                <a:effectLst>
                  <a:outerShdw blurRad="38100" dist="19050" dir="2700000" algn="tl" rotWithShape="0">
                    <a:schemeClr val="dk1">
                      <a:alpha val="40000"/>
                    </a:schemeClr>
                  </a:outerShdw>
                </a:effectLst>
              </a:rPr>
              <a:t>列の先が気になる</a:t>
            </a:r>
            <a:endParaRPr kumimoji="1" lang="en-US" altLang="ja-JP" dirty="0">
              <a:ln w="0"/>
              <a:solidFill>
                <a:schemeClr val="tx1"/>
              </a:solidFill>
              <a:effectLst>
                <a:outerShdw blurRad="38100" dist="19050" dir="2700000" algn="tl" rotWithShape="0">
                  <a:schemeClr val="dk1">
                    <a:alpha val="40000"/>
                  </a:schemeClr>
                </a:outerShdw>
              </a:effectLst>
            </a:endParaRPr>
          </a:p>
          <a:p>
            <a:pPr algn="ctr"/>
            <a:r>
              <a:rPr lang="en-US" altLang="ja-JP" dirty="0">
                <a:ln w="0"/>
                <a:solidFill>
                  <a:schemeClr val="tx1"/>
                </a:solidFill>
                <a:effectLst>
                  <a:outerShdw blurRad="38100" dist="19050" dir="2700000" algn="tl" rotWithShape="0">
                    <a:schemeClr val="dk1">
                      <a:alpha val="40000"/>
                    </a:schemeClr>
                  </a:outerShdw>
                </a:effectLst>
              </a:rPr>
              <a:t>55%</a:t>
            </a:r>
          </a:p>
        </p:txBody>
      </p:sp>
      <p:cxnSp>
        <p:nvCxnSpPr>
          <p:cNvPr id="27" name="直線コネクタ 26"/>
          <p:cNvCxnSpPr>
            <a:endCxn id="4" idx="0"/>
          </p:cNvCxnSpPr>
          <p:nvPr/>
        </p:nvCxnSpPr>
        <p:spPr>
          <a:xfrm flipH="1">
            <a:off x="2886755" y="3294522"/>
            <a:ext cx="124590" cy="3114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4" idx="7"/>
            <a:endCxn id="18" idx="2"/>
          </p:cNvCxnSpPr>
          <p:nvPr/>
        </p:nvCxnSpPr>
        <p:spPr>
          <a:xfrm flipV="1">
            <a:off x="3457794" y="3349577"/>
            <a:ext cx="644376" cy="42045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線コネクタ 30"/>
          <p:cNvCxnSpPr>
            <a:stCxn id="4" idx="5"/>
          </p:cNvCxnSpPr>
          <p:nvPr/>
        </p:nvCxnSpPr>
        <p:spPr>
          <a:xfrm>
            <a:off x="3457794" y="4562162"/>
            <a:ext cx="637070" cy="24333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a:off x="1797417" y="3857414"/>
            <a:ext cx="281765" cy="13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5" idx="6"/>
            <a:endCxn id="4" idx="3"/>
          </p:cNvCxnSpPr>
          <p:nvPr/>
        </p:nvCxnSpPr>
        <p:spPr>
          <a:xfrm flipV="1">
            <a:off x="1734899" y="4562162"/>
            <a:ext cx="580816" cy="557343"/>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線コネクタ 37"/>
          <p:cNvCxnSpPr>
            <a:stCxn id="16" idx="0"/>
            <a:endCxn id="4" idx="4"/>
          </p:cNvCxnSpPr>
          <p:nvPr/>
        </p:nvCxnSpPr>
        <p:spPr>
          <a:xfrm flipH="1" flipV="1">
            <a:off x="2886755" y="4726219"/>
            <a:ext cx="99585" cy="268767"/>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14" idx="0"/>
          </p:cNvCxnSpPr>
          <p:nvPr/>
        </p:nvCxnSpPr>
        <p:spPr>
          <a:xfrm flipV="1">
            <a:off x="8896352" y="3462716"/>
            <a:ext cx="156195" cy="39469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線コネクタ 43"/>
          <p:cNvCxnSpPr>
            <a:endCxn id="24" idx="3"/>
          </p:cNvCxnSpPr>
          <p:nvPr/>
        </p:nvCxnSpPr>
        <p:spPr>
          <a:xfrm flipV="1">
            <a:off x="9704028" y="3729735"/>
            <a:ext cx="671425" cy="471204"/>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線コネクタ 45"/>
          <p:cNvCxnSpPr>
            <a:endCxn id="19" idx="2"/>
          </p:cNvCxnSpPr>
          <p:nvPr/>
        </p:nvCxnSpPr>
        <p:spPr>
          <a:xfrm>
            <a:off x="9693991" y="4593263"/>
            <a:ext cx="449906" cy="31664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a:off x="9383131" y="4831152"/>
            <a:ext cx="195901" cy="44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直線コネクタ 50"/>
          <p:cNvCxnSpPr>
            <a:stCxn id="14" idx="3"/>
          </p:cNvCxnSpPr>
          <p:nvPr/>
        </p:nvCxnSpPr>
        <p:spPr>
          <a:xfrm flipH="1">
            <a:off x="8101286" y="4755772"/>
            <a:ext cx="209386" cy="31951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H="1" flipV="1">
            <a:off x="7729664" y="4060605"/>
            <a:ext cx="371621" cy="180562"/>
          </a:xfrm>
          <a:prstGeom prst="line">
            <a:avLst/>
          </a:prstGeom>
        </p:spPr>
        <p:style>
          <a:lnRef idx="1">
            <a:schemeClr val="accent1"/>
          </a:lnRef>
          <a:fillRef idx="0">
            <a:schemeClr val="accent1"/>
          </a:fillRef>
          <a:effectRef idx="0">
            <a:schemeClr val="accent1"/>
          </a:effectRef>
          <a:fontRef idx="minor">
            <a:schemeClr val="tx1"/>
          </a:fontRef>
        </p:style>
      </p:cxnSp>
      <p:sp>
        <p:nvSpPr>
          <p:cNvPr id="58" name="角丸四角形 57"/>
          <p:cNvSpPr/>
          <p:nvPr/>
        </p:nvSpPr>
        <p:spPr>
          <a:xfrm>
            <a:off x="7220316" y="6394988"/>
            <a:ext cx="5205000" cy="478469"/>
          </a:xfrm>
          <a:prstGeom prst="round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dirty="0"/>
              <a:t>※</a:t>
            </a:r>
            <a:r>
              <a:rPr kumimoji="1" lang="ja-JP" altLang="en-US" dirty="0"/>
              <a:t>イメージは思う・とてもそう思うの合計。</a:t>
            </a:r>
          </a:p>
        </p:txBody>
      </p:sp>
      <p:sp>
        <p:nvSpPr>
          <p:cNvPr id="6" name="スライド番号プレースホルダー 5"/>
          <p:cNvSpPr>
            <a:spLocks noGrp="1"/>
          </p:cNvSpPr>
          <p:nvPr>
            <p:ph type="sldNum" sz="quarter" idx="12"/>
          </p:nvPr>
        </p:nvSpPr>
        <p:spPr/>
        <p:txBody>
          <a:bodyPr/>
          <a:lstStyle/>
          <a:p>
            <a:fld id="{9D23DDC4-6ED9-43D8-82E0-EAEB918B13F3}" type="slidenum">
              <a:rPr kumimoji="1" lang="ja-JP" altLang="en-US" smtClean="0"/>
              <a:t>12</a:t>
            </a:fld>
            <a:endParaRPr kumimoji="1" lang="ja-JP" altLang="en-US" dirty="0"/>
          </a:p>
        </p:txBody>
      </p:sp>
      <p:sp>
        <p:nvSpPr>
          <p:cNvPr id="32" name="フローチャート: データ 31"/>
          <p:cNvSpPr/>
          <p:nvPr/>
        </p:nvSpPr>
        <p:spPr>
          <a:xfrm>
            <a:off x="8282481" y="44114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850931" y="514545"/>
            <a:ext cx="1107996" cy="1184244"/>
          </a:xfrm>
          <a:prstGeom prst="rect">
            <a:avLst/>
          </a:prstGeom>
          <a:noFill/>
        </p:spPr>
        <p:txBody>
          <a:bodyPr vert="eaVert" wrap="square" rtlCol="0">
            <a:spAutoFit/>
          </a:bodyPr>
          <a:lstStyle/>
          <a:p>
            <a:r>
              <a:rPr lang="ja-JP" altLang="en-US" sz="2000" dirty="0" smtClean="0"/>
              <a:t>現状</a:t>
            </a:r>
            <a:r>
              <a:rPr lang="ja-JP" altLang="en-US" sz="2000" dirty="0"/>
              <a:t>分析</a:t>
            </a:r>
            <a:endParaRPr kumimoji="1" lang="ja-JP" altLang="en-US" sz="2000" dirty="0"/>
          </a:p>
        </p:txBody>
      </p:sp>
      <p:sp>
        <p:nvSpPr>
          <p:cNvPr id="35" name="フローチャート: データ 34"/>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テキスト ボックス 36"/>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39" name="フローチャート: データ 38"/>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0" name="フローチャート: データ 39"/>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1" name="フローチャート: データ 40"/>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フローチャート: データ 42"/>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5" name="テキスト ボックス 44"/>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47" name="テキスト ボックス 46"/>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49" name="テキスト ボックス 48"/>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50" name="テキスト ボックス 49"/>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3101137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p:tgtEl>
                                          <p:spTgt spid="17"/>
                                        </p:tgtEl>
                                        <p:attrNameLst>
                                          <p:attrName>ppt_y</p:attrName>
                                        </p:attrNameLst>
                                      </p:cBhvr>
                                      <p:tavLst>
                                        <p:tav tm="0">
                                          <p:val>
                                            <p:strVal val="#ppt_y+#ppt_h*1.125000"/>
                                          </p:val>
                                        </p:tav>
                                        <p:tav tm="100000">
                                          <p:val>
                                            <p:strVal val="#ppt_y"/>
                                          </p:val>
                                        </p:tav>
                                      </p:tavLst>
                                    </p:anim>
                                    <p:animEffect transition="in" filter="wipe(up)">
                                      <p:cBhvr>
                                        <p:cTn id="18" dur="500"/>
                                        <p:tgtEl>
                                          <p:spTgt spid="17"/>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p:tgtEl>
                                          <p:spTgt spid="19"/>
                                        </p:tgtEl>
                                        <p:attrNameLst>
                                          <p:attrName>ppt_y</p:attrName>
                                        </p:attrNameLst>
                                      </p:cBhvr>
                                      <p:tavLst>
                                        <p:tav tm="0">
                                          <p:val>
                                            <p:strVal val="#ppt_y+#ppt_h*1.125000"/>
                                          </p:val>
                                        </p:tav>
                                        <p:tav tm="100000">
                                          <p:val>
                                            <p:strVal val="#ppt_y"/>
                                          </p:val>
                                        </p:tav>
                                      </p:tavLst>
                                    </p:anim>
                                    <p:animEffect transition="in" filter="wipe(up)">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現状</a:t>
            </a:r>
            <a:r>
              <a:rPr lang="ja-JP" altLang="en-US" dirty="0"/>
              <a:t>分析</a:t>
            </a:r>
            <a:endParaRPr kumimoji="1" lang="ja-JP" altLang="en-US" dirty="0"/>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13</a:t>
            </a:fld>
            <a:endParaRPr kumimoji="1" lang="ja-JP" altLang="en-US"/>
          </a:p>
        </p:txBody>
      </p:sp>
      <p:sp>
        <p:nvSpPr>
          <p:cNvPr id="8" name="テキスト ボックス 7"/>
          <p:cNvSpPr txBox="1"/>
          <p:nvPr/>
        </p:nvSpPr>
        <p:spPr>
          <a:xfrm>
            <a:off x="1617044" y="3402533"/>
            <a:ext cx="9204495" cy="2554545"/>
          </a:xfrm>
          <a:prstGeom prst="rect">
            <a:avLst/>
          </a:prstGeom>
          <a:noFill/>
        </p:spPr>
        <p:txBody>
          <a:bodyPr wrap="square" rtlCol="0">
            <a:spAutoFit/>
          </a:bodyPr>
          <a:lstStyle/>
          <a:p>
            <a:r>
              <a:rPr lang="en-US" altLang="ja-JP" sz="3200" dirty="0" smtClean="0"/>
              <a:t>1</a:t>
            </a:r>
            <a:r>
              <a:rPr lang="ja-JP" altLang="en-US" sz="3200" dirty="0" err="1" smtClean="0"/>
              <a:t>．</a:t>
            </a:r>
            <a:r>
              <a:rPr lang="ja-JP" altLang="en-US" sz="3200" dirty="0" smtClean="0"/>
              <a:t>行列は消費者に身体的</a:t>
            </a:r>
            <a:r>
              <a:rPr lang="ja-JP" altLang="en-US" sz="3200" dirty="0"/>
              <a:t>・精神的</a:t>
            </a:r>
            <a:r>
              <a:rPr lang="ja-JP" altLang="en-US" sz="3200" dirty="0" smtClean="0"/>
              <a:t>コストを与え、</a:t>
            </a:r>
            <a:endParaRPr lang="en-US" altLang="ja-JP" sz="3200" dirty="0" smtClean="0"/>
          </a:p>
          <a:p>
            <a:r>
              <a:rPr lang="ja-JP" altLang="en-US" sz="3200" dirty="0" smtClean="0"/>
              <a:t>　　購買意欲を行動</a:t>
            </a:r>
            <a:r>
              <a:rPr kumimoji="1" lang="ja-JP" altLang="en-US" sz="3200" dirty="0" smtClean="0"/>
              <a:t>へ移す</a:t>
            </a:r>
            <a:r>
              <a:rPr lang="ja-JP" altLang="en-US" sz="3200" dirty="0" smtClean="0"/>
              <a:t>ための障壁</a:t>
            </a:r>
            <a:r>
              <a:rPr kumimoji="1" lang="ja-JP" altLang="en-US" sz="3200" dirty="0" smtClean="0"/>
              <a:t>になりうる。</a:t>
            </a:r>
            <a:endParaRPr kumimoji="1" lang="en-US" altLang="ja-JP" sz="3200" dirty="0" smtClean="0"/>
          </a:p>
          <a:p>
            <a:endParaRPr lang="en-US" altLang="ja-JP" sz="3200" dirty="0"/>
          </a:p>
          <a:p>
            <a:r>
              <a:rPr kumimoji="1" lang="en-US" altLang="ja-JP" sz="3200" dirty="0"/>
              <a:t>2</a:t>
            </a:r>
            <a:r>
              <a:rPr kumimoji="1" lang="ja-JP" altLang="en-US" sz="3200" dirty="0" err="1" smtClean="0"/>
              <a:t>．</a:t>
            </a:r>
            <a:r>
              <a:rPr kumimoji="1" lang="ja-JP" altLang="en-US" sz="3200" dirty="0" smtClean="0"/>
              <a:t>行列へのイメージはその反応と比例しており、</a:t>
            </a:r>
            <a:endParaRPr kumimoji="1" lang="en-US" altLang="ja-JP" sz="3200" dirty="0" smtClean="0"/>
          </a:p>
          <a:p>
            <a:r>
              <a:rPr lang="ja-JP" altLang="en-US" sz="3200" dirty="0"/>
              <a:t>　</a:t>
            </a:r>
            <a:r>
              <a:rPr lang="ja-JP" altLang="en-US" sz="3200" dirty="0" smtClean="0"/>
              <a:t>　</a:t>
            </a:r>
            <a:r>
              <a:rPr kumimoji="1" lang="ja-JP" altLang="en-US" sz="3200" dirty="0" smtClean="0"/>
              <a:t>人によって異なる。</a:t>
            </a:r>
            <a:endParaRPr kumimoji="1" lang="en-US" altLang="ja-JP" sz="3200" dirty="0" smtClean="0"/>
          </a:p>
        </p:txBody>
      </p:sp>
      <p:sp>
        <p:nvSpPr>
          <p:cNvPr id="7" name="円/楕円 6"/>
          <p:cNvSpPr/>
          <p:nvPr/>
        </p:nvSpPr>
        <p:spPr>
          <a:xfrm>
            <a:off x="969408" y="2002056"/>
            <a:ext cx="2303181" cy="1135781"/>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現状分析まとめ</a:t>
            </a:r>
            <a:endParaRPr kumimoji="1" lang="ja-JP" altLang="en-US" sz="2800" dirty="0">
              <a:solidFill>
                <a:schemeClr val="tx1"/>
              </a:solidFill>
            </a:endParaRPr>
          </a:p>
        </p:txBody>
      </p:sp>
      <p:sp>
        <p:nvSpPr>
          <p:cNvPr id="6" name="フローチャート: データ 5"/>
          <p:cNvSpPr/>
          <p:nvPr/>
        </p:nvSpPr>
        <p:spPr>
          <a:xfrm>
            <a:off x="8282481" y="44114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p:cNvSpPr txBox="1"/>
          <p:nvPr/>
        </p:nvSpPr>
        <p:spPr>
          <a:xfrm>
            <a:off x="7850931" y="514545"/>
            <a:ext cx="1107996" cy="1184244"/>
          </a:xfrm>
          <a:prstGeom prst="rect">
            <a:avLst/>
          </a:prstGeom>
          <a:noFill/>
        </p:spPr>
        <p:txBody>
          <a:bodyPr vert="eaVert" wrap="square" rtlCol="0">
            <a:spAutoFit/>
          </a:bodyPr>
          <a:lstStyle/>
          <a:p>
            <a:r>
              <a:rPr lang="ja-JP" altLang="en-US" sz="2000" dirty="0" smtClean="0"/>
              <a:t>現状</a:t>
            </a:r>
            <a:r>
              <a:rPr lang="ja-JP" altLang="en-US" sz="2000" dirty="0"/>
              <a:t>分析</a:t>
            </a:r>
            <a:endParaRPr kumimoji="1" lang="ja-JP" altLang="en-US" sz="2000" dirty="0"/>
          </a:p>
        </p:txBody>
      </p:sp>
      <p:sp>
        <p:nvSpPr>
          <p:cNvPr id="10" name="フローチャート: データ 9"/>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12" name="フローチャート: データ 11"/>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フローチャート: データ 12"/>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フローチャート: データ 13"/>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フローチャート: データ 14"/>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テキスト ボックス 15"/>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17" name="テキスト ボックス 16"/>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18" name="テキスト ボックス 17"/>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19" name="テキスト ボックス 18"/>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27033858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問題意識</a:t>
            </a:r>
            <a:endParaRPr kumimoji="1" lang="ja-JP" altLang="en-US" dirty="0"/>
          </a:p>
        </p:txBody>
      </p:sp>
      <p:sp>
        <p:nvSpPr>
          <p:cNvPr id="3" name="コンテンツ プレースホルダー 2"/>
          <p:cNvSpPr>
            <a:spLocks noGrp="1"/>
          </p:cNvSpPr>
          <p:nvPr>
            <p:ph idx="1"/>
          </p:nvPr>
        </p:nvSpPr>
        <p:spPr>
          <a:xfrm>
            <a:off x="859536" y="2540678"/>
            <a:ext cx="10533888" cy="1190074"/>
          </a:xfrm>
        </p:spPr>
        <p:txBody>
          <a:bodyPr anchor="ctr">
            <a:noAutofit/>
          </a:bodyPr>
          <a:lstStyle/>
          <a:p>
            <a:pPr marL="0" indent="0" algn="ctr">
              <a:buNone/>
            </a:pPr>
            <a:r>
              <a:rPr lang="ja-JP" altLang="en-US" sz="3200" dirty="0"/>
              <a:t>行列に</a:t>
            </a:r>
            <a:r>
              <a:rPr lang="ja-JP" altLang="en-US" sz="3200" dirty="0" smtClean="0"/>
              <a:t>対する</a:t>
            </a:r>
            <a:r>
              <a:rPr lang="ja-JP" altLang="en-US" sz="3200" dirty="0"/>
              <a:t>反応</a:t>
            </a:r>
            <a:r>
              <a:rPr lang="ja-JP" altLang="en-US" sz="3200" dirty="0" smtClean="0"/>
              <a:t>の</a:t>
            </a:r>
            <a:r>
              <a:rPr lang="ja-JP" altLang="en-US" sz="3200" dirty="0"/>
              <a:t>違いはどのようにして生じるのか？</a:t>
            </a:r>
            <a:endParaRPr kumimoji="1" lang="en-US" altLang="ja-JP" sz="3200" dirty="0"/>
          </a:p>
        </p:txBody>
      </p:sp>
      <p:sp>
        <p:nvSpPr>
          <p:cNvPr id="4" name="1 つの角を切り取った四角形 3"/>
          <p:cNvSpPr/>
          <p:nvPr/>
        </p:nvSpPr>
        <p:spPr>
          <a:xfrm flipH="1">
            <a:off x="1033272" y="2366942"/>
            <a:ext cx="10195560" cy="1537546"/>
          </a:xfrm>
          <a:prstGeom prst="snip1Rect">
            <a:avLst/>
          </a:prstGeom>
          <a:noFill/>
          <a:ln w="57150">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p:cNvGrpSpPr/>
          <p:nvPr/>
        </p:nvGrpSpPr>
        <p:grpSpPr>
          <a:xfrm>
            <a:off x="1410630" y="5226258"/>
            <a:ext cx="8385756" cy="1148291"/>
            <a:chOff x="456863" y="5142910"/>
            <a:chExt cx="8625580" cy="1243703"/>
          </a:xfrm>
        </p:grpSpPr>
        <p:pic>
          <p:nvPicPr>
            <p:cNvPr id="6"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863" y="5157265"/>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9052"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9141"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9230"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1419"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1931"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グループ化 13"/>
          <p:cNvGrpSpPr/>
          <p:nvPr/>
        </p:nvGrpSpPr>
        <p:grpSpPr>
          <a:xfrm>
            <a:off x="292003" y="5463115"/>
            <a:ext cx="978408" cy="911434"/>
            <a:chOff x="265176" y="4727448"/>
            <a:chExt cx="978408" cy="936752"/>
          </a:xfrm>
          <a:solidFill>
            <a:schemeClr val="accent6">
              <a:lumMod val="75000"/>
            </a:schemeClr>
          </a:solidFill>
        </p:grpSpPr>
        <p:sp>
          <p:nvSpPr>
            <p:cNvPr id="12" name="角丸四角形 11"/>
            <p:cNvSpPr/>
            <p:nvPr/>
          </p:nvSpPr>
          <p:spPr>
            <a:xfrm>
              <a:off x="265176" y="4727448"/>
              <a:ext cx="978408" cy="448056"/>
            </a:xfrm>
            <a:prstGeom prst="roundRect">
              <a:avLst/>
            </a:prstGeom>
            <a:grp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最後尾</a:t>
              </a:r>
            </a:p>
          </p:txBody>
        </p:sp>
        <p:sp>
          <p:nvSpPr>
            <p:cNvPr id="13" name="正方形/長方形 12"/>
            <p:cNvSpPr/>
            <p:nvPr/>
          </p:nvSpPr>
          <p:spPr>
            <a:xfrm>
              <a:off x="660654" y="5175504"/>
              <a:ext cx="187452" cy="488696"/>
            </a:xfrm>
            <a:prstGeom prst="rect">
              <a:avLst/>
            </a:prstGeom>
            <a:grp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5" name="図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3692" y="4334136"/>
            <a:ext cx="2093820" cy="1943604"/>
          </a:xfrm>
          <a:prstGeom prst="rect">
            <a:avLst/>
          </a:prstGeom>
        </p:spPr>
      </p:pic>
      <p:sp>
        <p:nvSpPr>
          <p:cNvPr id="11" name="スライド番号プレースホルダー 10"/>
          <p:cNvSpPr>
            <a:spLocks noGrp="1"/>
          </p:cNvSpPr>
          <p:nvPr>
            <p:ph type="sldNum" sz="quarter" idx="12"/>
          </p:nvPr>
        </p:nvSpPr>
        <p:spPr/>
        <p:txBody>
          <a:bodyPr/>
          <a:lstStyle/>
          <a:p>
            <a:fld id="{9D23DDC4-6ED9-43D8-82E0-EAEB918B13F3}" type="slidenum">
              <a:rPr kumimoji="1" lang="ja-JP" altLang="en-US" smtClean="0"/>
              <a:t>14</a:t>
            </a:fld>
            <a:endParaRPr kumimoji="1" lang="ja-JP" altLang="en-US" dirty="0"/>
          </a:p>
        </p:txBody>
      </p:sp>
      <p:sp>
        <p:nvSpPr>
          <p:cNvPr id="17" name="フローチャート: データ 16"/>
          <p:cNvSpPr/>
          <p:nvPr/>
        </p:nvSpPr>
        <p:spPr>
          <a:xfrm>
            <a:off x="8907239" y="431561"/>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ボックス 17"/>
          <p:cNvSpPr txBox="1"/>
          <p:nvPr/>
        </p:nvSpPr>
        <p:spPr>
          <a:xfrm>
            <a:off x="9084097" y="503708"/>
            <a:ext cx="492443" cy="1184244"/>
          </a:xfrm>
          <a:prstGeom prst="rect">
            <a:avLst/>
          </a:prstGeom>
          <a:noFill/>
        </p:spPr>
        <p:txBody>
          <a:bodyPr vert="eaVert" wrap="square" rtlCol="0">
            <a:spAutoFit/>
          </a:bodyPr>
          <a:lstStyle/>
          <a:p>
            <a:r>
              <a:rPr lang="ja-JP" altLang="en-US" sz="2000" dirty="0" smtClean="0"/>
              <a:t>問題</a:t>
            </a:r>
            <a:r>
              <a:rPr lang="ja-JP" altLang="en-US" sz="2000" dirty="0"/>
              <a:t>意識</a:t>
            </a:r>
            <a:endParaRPr kumimoji="1" lang="ja-JP" altLang="en-US" sz="2000" dirty="0"/>
          </a:p>
        </p:txBody>
      </p:sp>
      <p:sp>
        <p:nvSpPr>
          <p:cNvPr id="19" name="フローチャート: データ 18"/>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テキスト ボックス 19"/>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21" name="フローチャート: データ 20"/>
          <p:cNvSpPr/>
          <p:nvPr/>
        </p:nvSpPr>
        <p:spPr>
          <a:xfrm>
            <a:off x="8301217" y="73199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フローチャート: データ 21"/>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フローチャート: データ 22"/>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フローチャート: データ 23"/>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 name="テキスト ボックス 24"/>
          <p:cNvSpPr txBox="1"/>
          <p:nvPr/>
        </p:nvSpPr>
        <p:spPr>
          <a:xfrm>
            <a:off x="8423152" y="739223"/>
            <a:ext cx="430887" cy="1103938"/>
          </a:xfrm>
          <a:prstGeom prst="rect">
            <a:avLst/>
          </a:prstGeom>
          <a:noFill/>
        </p:spPr>
        <p:txBody>
          <a:bodyPr vert="eaVert" wrap="square" rtlCol="0">
            <a:spAutoFit/>
          </a:bodyPr>
          <a:lstStyle/>
          <a:p>
            <a:r>
              <a:rPr lang="ja-JP" altLang="en-US" sz="1600" dirty="0" smtClean="0"/>
              <a:t>現状</a:t>
            </a:r>
            <a:r>
              <a:rPr lang="ja-JP" altLang="en-US" sz="1600" dirty="0"/>
              <a:t>分析</a:t>
            </a:r>
            <a:endParaRPr kumimoji="1" lang="ja-JP" altLang="en-US" sz="1600" dirty="0"/>
          </a:p>
        </p:txBody>
      </p:sp>
      <p:sp>
        <p:nvSpPr>
          <p:cNvPr id="26" name="テキスト ボックス 25"/>
          <p:cNvSpPr txBox="1"/>
          <p:nvPr/>
        </p:nvSpPr>
        <p:spPr>
          <a:xfrm>
            <a:off x="9813234" y="757312"/>
            <a:ext cx="430887" cy="1134445"/>
          </a:xfrm>
          <a:prstGeom prst="rect">
            <a:avLst/>
          </a:prstGeom>
          <a:noFill/>
        </p:spPr>
        <p:txBody>
          <a:bodyPr vert="eaVert" wrap="square" rtlCol="0">
            <a:spAutoFit/>
          </a:bodyPr>
          <a:lstStyle/>
          <a:p>
            <a:r>
              <a:rPr lang="ja-JP" altLang="en-US" sz="1600" dirty="0"/>
              <a:t>研究目的</a:t>
            </a:r>
            <a:endParaRPr kumimoji="1" lang="ja-JP" altLang="en-US" sz="1600" dirty="0"/>
          </a:p>
        </p:txBody>
      </p:sp>
      <p:sp>
        <p:nvSpPr>
          <p:cNvPr id="27" name="テキスト ボックス 26"/>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28" name="テキスト ボックス 27"/>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4208271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研究目的</a:t>
            </a:r>
          </a:p>
        </p:txBody>
      </p:sp>
      <p:grpSp>
        <p:nvGrpSpPr>
          <p:cNvPr id="4" name="グループ化 3"/>
          <p:cNvGrpSpPr/>
          <p:nvPr/>
        </p:nvGrpSpPr>
        <p:grpSpPr>
          <a:xfrm>
            <a:off x="1410630" y="5226258"/>
            <a:ext cx="8385756" cy="1148291"/>
            <a:chOff x="456863" y="5142910"/>
            <a:chExt cx="8625580" cy="1243703"/>
          </a:xfrm>
        </p:grpSpPr>
        <p:pic>
          <p:nvPicPr>
            <p:cNvPr id="5"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863" y="5157265"/>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9052"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9141"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9230"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1419"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1931"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グループ化 10"/>
          <p:cNvGrpSpPr/>
          <p:nvPr/>
        </p:nvGrpSpPr>
        <p:grpSpPr>
          <a:xfrm>
            <a:off x="292003" y="5463115"/>
            <a:ext cx="978408" cy="911434"/>
            <a:chOff x="265176" y="4727448"/>
            <a:chExt cx="978408" cy="936752"/>
          </a:xfrm>
          <a:solidFill>
            <a:schemeClr val="accent6">
              <a:lumMod val="75000"/>
            </a:schemeClr>
          </a:solidFill>
        </p:grpSpPr>
        <p:sp>
          <p:nvSpPr>
            <p:cNvPr id="12" name="角丸四角形 11"/>
            <p:cNvSpPr/>
            <p:nvPr/>
          </p:nvSpPr>
          <p:spPr>
            <a:xfrm>
              <a:off x="265176" y="4727448"/>
              <a:ext cx="978408" cy="448056"/>
            </a:xfrm>
            <a:prstGeom prst="roundRect">
              <a:avLst/>
            </a:prstGeom>
            <a:grp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最後尾</a:t>
              </a:r>
            </a:p>
          </p:txBody>
        </p:sp>
        <p:sp>
          <p:nvSpPr>
            <p:cNvPr id="13" name="正方形/長方形 12"/>
            <p:cNvSpPr/>
            <p:nvPr/>
          </p:nvSpPr>
          <p:spPr>
            <a:xfrm>
              <a:off x="660654" y="5175504"/>
              <a:ext cx="187452" cy="488696"/>
            </a:xfrm>
            <a:prstGeom prst="rect">
              <a:avLst/>
            </a:prstGeom>
            <a:grp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4" name="図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3692" y="4334136"/>
            <a:ext cx="2093820" cy="1943604"/>
          </a:xfrm>
          <a:prstGeom prst="rect">
            <a:avLst/>
          </a:prstGeom>
        </p:spPr>
      </p:pic>
      <p:sp>
        <p:nvSpPr>
          <p:cNvPr id="15" name="コンテンツ プレースホルダー 2"/>
          <p:cNvSpPr>
            <a:spLocks noGrp="1"/>
          </p:cNvSpPr>
          <p:nvPr>
            <p:ph idx="1"/>
          </p:nvPr>
        </p:nvSpPr>
        <p:spPr>
          <a:xfrm>
            <a:off x="859536" y="2540678"/>
            <a:ext cx="10533888" cy="1190074"/>
          </a:xfrm>
        </p:spPr>
        <p:txBody>
          <a:bodyPr anchor="ctr">
            <a:noAutofit/>
          </a:bodyPr>
          <a:lstStyle/>
          <a:p>
            <a:pPr marL="0" indent="0" algn="ctr">
              <a:buNone/>
            </a:pPr>
            <a:r>
              <a:rPr lang="ja-JP" altLang="en-US" sz="3200" dirty="0"/>
              <a:t>行列に並ぶ人と並ばない人の違い</a:t>
            </a:r>
            <a:r>
              <a:rPr lang="ja-JP" altLang="en-US" sz="3200" dirty="0" smtClean="0"/>
              <a:t>を</a:t>
            </a:r>
            <a:endParaRPr lang="en-US" altLang="ja-JP" sz="3200" dirty="0" smtClean="0"/>
          </a:p>
          <a:p>
            <a:pPr marL="0" indent="0" algn="ctr">
              <a:buNone/>
            </a:pPr>
            <a:r>
              <a:rPr lang="ja-JP" altLang="en-US" sz="3200" dirty="0" smtClean="0"/>
              <a:t>印象形成の観点から明らか</a:t>
            </a:r>
            <a:r>
              <a:rPr lang="ja-JP" altLang="en-US" sz="3200" dirty="0"/>
              <a:t>にする。</a:t>
            </a:r>
            <a:endParaRPr kumimoji="1" lang="ja-JP" altLang="en-US" sz="3200" dirty="0"/>
          </a:p>
        </p:txBody>
      </p:sp>
      <p:sp>
        <p:nvSpPr>
          <p:cNvPr id="17" name="1 つの角を切り取った四角形 16"/>
          <p:cNvSpPr/>
          <p:nvPr/>
        </p:nvSpPr>
        <p:spPr>
          <a:xfrm flipH="1">
            <a:off x="1033272" y="2366942"/>
            <a:ext cx="10195560" cy="1537546"/>
          </a:xfrm>
          <a:prstGeom prst="snip1Rect">
            <a:avLst/>
          </a:prstGeom>
          <a:noFill/>
          <a:ln w="57150">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15</a:t>
            </a:fld>
            <a:endParaRPr kumimoji="1" lang="ja-JP" altLang="en-US" dirty="0"/>
          </a:p>
        </p:txBody>
      </p:sp>
      <p:sp>
        <p:nvSpPr>
          <p:cNvPr id="18" name="フローチャート: データ 17"/>
          <p:cNvSpPr/>
          <p:nvPr/>
        </p:nvSpPr>
        <p:spPr>
          <a:xfrm>
            <a:off x="9536340" y="437785"/>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18"/>
          <p:cNvSpPr txBox="1"/>
          <p:nvPr/>
        </p:nvSpPr>
        <p:spPr>
          <a:xfrm>
            <a:off x="9719096" y="516939"/>
            <a:ext cx="492443" cy="1184244"/>
          </a:xfrm>
          <a:prstGeom prst="rect">
            <a:avLst/>
          </a:prstGeom>
          <a:noFill/>
        </p:spPr>
        <p:txBody>
          <a:bodyPr vert="eaVert" wrap="square" rtlCol="0">
            <a:spAutoFit/>
          </a:bodyPr>
          <a:lstStyle/>
          <a:p>
            <a:r>
              <a:rPr lang="ja-JP" altLang="en-US" sz="2000" dirty="0"/>
              <a:t>研究目的</a:t>
            </a:r>
            <a:endParaRPr kumimoji="1" lang="ja-JP" altLang="en-US" sz="2000" dirty="0"/>
          </a:p>
        </p:txBody>
      </p:sp>
      <p:sp>
        <p:nvSpPr>
          <p:cNvPr id="20" name="フローチャート: データ 19"/>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22" name="フローチャート: データ 21"/>
          <p:cNvSpPr/>
          <p:nvPr/>
        </p:nvSpPr>
        <p:spPr>
          <a:xfrm>
            <a:off x="8905413" y="73845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フローチャート: データ 22"/>
          <p:cNvSpPr/>
          <p:nvPr/>
        </p:nvSpPr>
        <p:spPr>
          <a:xfrm>
            <a:off x="8276570" y="74005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フローチャート: データ 23"/>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 name="フローチャート: データ 24"/>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p:nvSpPr>
        <p:spPr>
          <a:xfrm>
            <a:off x="9044171" y="748053"/>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27" name="テキスト ボックス 26"/>
          <p:cNvSpPr txBox="1"/>
          <p:nvPr/>
        </p:nvSpPr>
        <p:spPr>
          <a:xfrm>
            <a:off x="8408543" y="756221"/>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28" name="テキスト ボックス 27"/>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29" name="テキスト ボックス 28"/>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12066052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平行四辺形 10"/>
          <p:cNvSpPr/>
          <p:nvPr/>
        </p:nvSpPr>
        <p:spPr>
          <a:xfrm>
            <a:off x="1285668" y="2377196"/>
            <a:ext cx="2059806" cy="141938"/>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10" name="テキスト ボックス 9"/>
          <p:cNvSpPr txBox="1"/>
          <p:nvPr/>
        </p:nvSpPr>
        <p:spPr>
          <a:xfrm>
            <a:off x="1227917" y="2068256"/>
            <a:ext cx="2175309" cy="523220"/>
          </a:xfrm>
          <a:prstGeom prst="rect">
            <a:avLst/>
          </a:prstGeom>
          <a:noFill/>
        </p:spPr>
        <p:txBody>
          <a:bodyPr wrap="square" rtlCol="0">
            <a:spAutoFit/>
          </a:bodyPr>
          <a:lstStyle/>
          <a:p>
            <a:r>
              <a:rPr kumimoji="1" lang="ja-JP" altLang="en-US" sz="2800" dirty="0" smtClean="0"/>
              <a:t>知覚プロセス</a:t>
            </a:r>
            <a:endParaRPr kumimoji="1" lang="ja-JP" altLang="en-US" sz="2800" dirty="0"/>
          </a:p>
        </p:txBody>
      </p:sp>
      <p:grpSp>
        <p:nvGrpSpPr>
          <p:cNvPr id="2069" name="グループ化 2068"/>
          <p:cNvGrpSpPr/>
          <p:nvPr/>
        </p:nvGrpSpPr>
        <p:grpSpPr>
          <a:xfrm>
            <a:off x="2069431" y="2972416"/>
            <a:ext cx="6363101" cy="2217634"/>
            <a:chOff x="2030931" y="2723948"/>
            <a:chExt cx="6363101" cy="2217634"/>
          </a:xfrm>
        </p:grpSpPr>
        <p:grpSp>
          <p:nvGrpSpPr>
            <p:cNvPr id="6" name="グループ化 5"/>
            <p:cNvGrpSpPr/>
            <p:nvPr/>
          </p:nvGrpSpPr>
          <p:grpSpPr>
            <a:xfrm>
              <a:off x="2030931" y="2723948"/>
              <a:ext cx="6363101" cy="866275"/>
              <a:chOff x="1703672" y="2618070"/>
              <a:chExt cx="6363101" cy="866275"/>
            </a:xfrm>
          </p:grpSpPr>
          <p:sp>
            <p:nvSpPr>
              <p:cNvPr id="5" name="ホームベース 4"/>
              <p:cNvSpPr/>
              <p:nvPr/>
            </p:nvSpPr>
            <p:spPr>
              <a:xfrm>
                <a:off x="1703672" y="2618072"/>
                <a:ext cx="1511166" cy="866273"/>
              </a:xfrm>
              <a:prstGeom prst="homePlat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接触</a:t>
                </a:r>
                <a:endParaRPr kumimoji="1" lang="ja-JP" altLang="en-US" sz="3200" dirty="0">
                  <a:solidFill>
                    <a:schemeClr val="tx1"/>
                  </a:solidFill>
                </a:endParaRPr>
              </a:p>
            </p:txBody>
          </p:sp>
          <p:sp>
            <p:nvSpPr>
              <p:cNvPr id="7" name="ホームベース 6"/>
              <p:cNvSpPr/>
              <p:nvPr/>
            </p:nvSpPr>
            <p:spPr>
              <a:xfrm>
                <a:off x="3338363" y="2618072"/>
                <a:ext cx="1511166" cy="866273"/>
              </a:xfrm>
              <a:prstGeom prst="homePlat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注意</a:t>
                </a:r>
                <a:endParaRPr kumimoji="1" lang="ja-JP" altLang="en-US" sz="3200" dirty="0">
                  <a:solidFill>
                    <a:schemeClr val="tx1"/>
                  </a:solidFill>
                </a:endParaRPr>
              </a:p>
            </p:txBody>
          </p:sp>
          <p:sp>
            <p:nvSpPr>
              <p:cNvPr id="8" name="ホームベース 7"/>
              <p:cNvSpPr/>
              <p:nvPr/>
            </p:nvSpPr>
            <p:spPr>
              <a:xfrm>
                <a:off x="4920916" y="2618071"/>
                <a:ext cx="1511166" cy="866273"/>
              </a:xfrm>
              <a:prstGeom prst="homePlat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解釈</a:t>
                </a:r>
                <a:endParaRPr kumimoji="1" lang="ja-JP" altLang="en-US" sz="3200" dirty="0">
                  <a:solidFill>
                    <a:schemeClr val="tx1"/>
                  </a:solidFill>
                </a:endParaRPr>
              </a:p>
            </p:txBody>
          </p:sp>
          <p:sp>
            <p:nvSpPr>
              <p:cNvPr id="9" name="ホームベース 8"/>
              <p:cNvSpPr/>
              <p:nvPr/>
            </p:nvSpPr>
            <p:spPr>
              <a:xfrm>
                <a:off x="6555607" y="2618070"/>
                <a:ext cx="1511166" cy="866273"/>
              </a:xfrm>
              <a:prstGeom prst="homePlat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記憶</a:t>
                </a:r>
                <a:endParaRPr kumimoji="1" lang="ja-JP" altLang="en-US" sz="3200" dirty="0">
                  <a:solidFill>
                    <a:schemeClr val="tx1"/>
                  </a:solidFill>
                </a:endParaRPr>
              </a:p>
            </p:txBody>
          </p:sp>
        </p:grpSp>
        <p:grpSp>
          <p:nvGrpSpPr>
            <p:cNvPr id="2066" name="グループ化 2065"/>
            <p:cNvGrpSpPr/>
            <p:nvPr/>
          </p:nvGrpSpPr>
          <p:grpSpPr>
            <a:xfrm>
              <a:off x="2067372" y="3578066"/>
              <a:ext cx="1557890" cy="1354826"/>
              <a:chOff x="3769897" y="3590221"/>
              <a:chExt cx="1557890" cy="1354826"/>
            </a:xfrm>
          </p:grpSpPr>
          <p:grpSp>
            <p:nvGrpSpPr>
              <p:cNvPr id="2065" name="グループ化 2064"/>
              <p:cNvGrpSpPr/>
              <p:nvPr/>
            </p:nvGrpSpPr>
            <p:grpSpPr>
              <a:xfrm>
                <a:off x="3769897" y="3590221"/>
                <a:ext cx="427024" cy="1177834"/>
                <a:chOff x="3769897" y="3590221"/>
                <a:chExt cx="427024" cy="1177834"/>
              </a:xfrm>
            </p:grpSpPr>
            <p:cxnSp>
              <p:nvCxnSpPr>
                <p:cNvPr id="13" name="カギ線コネクタ 12"/>
                <p:cNvCxnSpPr/>
                <p:nvPr/>
              </p:nvCxnSpPr>
              <p:spPr>
                <a:xfrm rot="16200000" flipH="1">
                  <a:off x="3390681" y="3969438"/>
                  <a:ext cx="1177834" cy="419400"/>
                </a:xfrm>
                <a:prstGeom prst="bentConnector3">
                  <a:avLst>
                    <a:gd name="adj1" fmla="val 100666"/>
                  </a:avLst>
                </a:prstGeom>
                <a:ln w="57150">
                  <a:solidFill>
                    <a:srgbClr val="095F28"/>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3769897" y="4167740"/>
                  <a:ext cx="427024" cy="7560"/>
                </a:xfrm>
                <a:prstGeom prst="straightConnector1">
                  <a:avLst/>
                </a:prstGeom>
                <a:ln w="57150">
                  <a:solidFill>
                    <a:srgbClr val="095F28"/>
                  </a:solidFill>
                  <a:tailEnd type="triangle"/>
                </a:ln>
              </p:spPr>
              <p:style>
                <a:lnRef idx="1">
                  <a:schemeClr val="accent1"/>
                </a:lnRef>
                <a:fillRef idx="0">
                  <a:schemeClr val="accent1"/>
                </a:fillRef>
                <a:effectRef idx="0">
                  <a:schemeClr val="accent1"/>
                </a:effectRef>
                <a:fontRef idx="minor">
                  <a:schemeClr val="tx1"/>
                </a:fontRef>
              </p:style>
            </p:cxnSp>
          </p:grpSp>
          <p:sp>
            <p:nvSpPr>
              <p:cNvPr id="26" name="テキスト ボックス 25"/>
              <p:cNvSpPr txBox="1"/>
              <p:nvPr/>
            </p:nvSpPr>
            <p:spPr>
              <a:xfrm>
                <a:off x="4074697" y="3973910"/>
                <a:ext cx="1183907" cy="369332"/>
              </a:xfrm>
              <a:prstGeom prst="rect">
                <a:avLst/>
              </a:prstGeom>
              <a:noFill/>
            </p:spPr>
            <p:txBody>
              <a:bodyPr wrap="square" rtlCol="0">
                <a:spAutoFit/>
              </a:bodyPr>
              <a:lstStyle/>
              <a:p>
                <a:r>
                  <a:rPr kumimoji="1" lang="ja-JP" altLang="en-US" dirty="0" smtClean="0"/>
                  <a:t>意図的</a:t>
                </a:r>
                <a:endParaRPr kumimoji="1" lang="ja-JP" altLang="en-US" dirty="0"/>
              </a:p>
            </p:txBody>
          </p:sp>
          <p:sp>
            <p:nvSpPr>
              <p:cNvPr id="27" name="テキスト ボックス 26"/>
              <p:cNvSpPr txBox="1"/>
              <p:nvPr/>
            </p:nvSpPr>
            <p:spPr>
              <a:xfrm>
                <a:off x="4143880" y="4575715"/>
                <a:ext cx="1183907" cy="369332"/>
              </a:xfrm>
              <a:prstGeom prst="rect">
                <a:avLst/>
              </a:prstGeom>
              <a:noFill/>
            </p:spPr>
            <p:txBody>
              <a:bodyPr wrap="square" rtlCol="0">
                <a:spAutoFit/>
              </a:bodyPr>
              <a:lstStyle/>
              <a:p>
                <a:r>
                  <a:rPr lang="ja-JP" altLang="en-US" dirty="0"/>
                  <a:t>偶発的</a:t>
                </a:r>
                <a:endParaRPr kumimoji="1" lang="ja-JP" altLang="en-US" dirty="0"/>
              </a:p>
            </p:txBody>
          </p:sp>
        </p:grpSp>
        <p:grpSp>
          <p:nvGrpSpPr>
            <p:cNvPr id="2067" name="グループ化 2066"/>
            <p:cNvGrpSpPr/>
            <p:nvPr/>
          </p:nvGrpSpPr>
          <p:grpSpPr>
            <a:xfrm>
              <a:off x="3706331" y="3586383"/>
              <a:ext cx="1522202" cy="1355199"/>
              <a:chOff x="5284475" y="3586383"/>
              <a:chExt cx="1522202" cy="1355199"/>
            </a:xfrm>
          </p:grpSpPr>
          <p:grpSp>
            <p:nvGrpSpPr>
              <p:cNvPr id="22" name="グループ化 21"/>
              <p:cNvGrpSpPr/>
              <p:nvPr/>
            </p:nvGrpSpPr>
            <p:grpSpPr>
              <a:xfrm>
                <a:off x="5622770" y="4017583"/>
                <a:ext cx="1183907" cy="923999"/>
                <a:chOff x="7376960" y="4223515"/>
                <a:chExt cx="1183907" cy="923999"/>
              </a:xfrm>
            </p:grpSpPr>
            <p:sp>
              <p:nvSpPr>
                <p:cNvPr id="30" name="テキスト ボックス 29"/>
                <p:cNvSpPr txBox="1"/>
                <p:nvPr/>
              </p:nvSpPr>
              <p:spPr>
                <a:xfrm>
                  <a:off x="7376960" y="4223515"/>
                  <a:ext cx="1183907" cy="369332"/>
                </a:xfrm>
                <a:prstGeom prst="rect">
                  <a:avLst/>
                </a:prstGeom>
                <a:noFill/>
              </p:spPr>
              <p:txBody>
                <a:bodyPr wrap="square" rtlCol="0">
                  <a:spAutoFit/>
                </a:bodyPr>
                <a:lstStyle/>
                <a:p>
                  <a:r>
                    <a:rPr lang="ja-JP" altLang="en-US" dirty="0" smtClean="0"/>
                    <a:t>低</a:t>
                  </a:r>
                  <a:r>
                    <a:rPr lang="ja-JP" altLang="en-US" dirty="0"/>
                    <a:t>関与</a:t>
                  </a:r>
                  <a:endParaRPr kumimoji="1" lang="ja-JP" altLang="en-US" dirty="0"/>
                </a:p>
              </p:txBody>
            </p:sp>
            <p:sp>
              <p:nvSpPr>
                <p:cNvPr id="31" name="テキスト ボックス 30"/>
                <p:cNvSpPr txBox="1"/>
                <p:nvPr/>
              </p:nvSpPr>
              <p:spPr>
                <a:xfrm>
                  <a:off x="7376960" y="4778182"/>
                  <a:ext cx="1183907" cy="369332"/>
                </a:xfrm>
                <a:prstGeom prst="rect">
                  <a:avLst/>
                </a:prstGeom>
                <a:noFill/>
              </p:spPr>
              <p:txBody>
                <a:bodyPr wrap="square" rtlCol="0">
                  <a:spAutoFit/>
                </a:bodyPr>
                <a:lstStyle/>
                <a:p>
                  <a:r>
                    <a:rPr lang="ja-JP" altLang="en-US" dirty="0" smtClean="0"/>
                    <a:t>高関与</a:t>
                  </a:r>
                  <a:endParaRPr kumimoji="1" lang="ja-JP" altLang="en-US" dirty="0"/>
                </a:p>
              </p:txBody>
            </p:sp>
          </p:grpSp>
          <p:grpSp>
            <p:nvGrpSpPr>
              <p:cNvPr id="53" name="グループ化 52"/>
              <p:cNvGrpSpPr/>
              <p:nvPr/>
            </p:nvGrpSpPr>
            <p:grpSpPr>
              <a:xfrm>
                <a:off x="5284475" y="3586383"/>
                <a:ext cx="427024" cy="1177834"/>
                <a:chOff x="3769897" y="3590221"/>
                <a:chExt cx="427024" cy="1177834"/>
              </a:xfrm>
            </p:grpSpPr>
            <p:cxnSp>
              <p:nvCxnSpPr>
                <p:cNvPr id="54" name="カギ線コネクタ 53"/>
                <p:cNvCxnSpPr/>
                <p:nvPr/>
              </p:nvCxnSpPr>
              <p:spPr>
                <a:xfrm rot="16200000" flipH="1">
                  <a:off x="3390681" y="3969438"/>
                  <a:ext cx="1177834" cy="419400"/>
                </a:xfrm>
                <a:prstGeom prst="bentConnector3">
                  <a:avLst>
                    <a:gd name="adj1" fmla="val 100666"/>
                  </a:avLst>
                </a:prstGeom>
                <a:ln w="57150">
                  <a:solidFill>
                    <a:srgbClr val="095F28"/>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p:nvPr/>
              </p:nvCxnSpPr>
              <p:spPr>
                <a:xfrm>
                  <a:off x="3769897" y="4167740"/>
                  <a:ext cx="427024" cy="7560"/>
                </a:xfrm>
                <a:prstGeom prst="straightConnector1">
                  <a:avLst/>
                </a:prstGeom>
                <a:ln w="57150">
                  <a:solidFill>
                    <a:srgbClr val="095F28"/>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068" name="グループ化 2067"/>
            <p:cNvGrpSpPr/>
            <p:nvPr/>
          </p:nvGrpSpPr>
          <p:grpSpPr>
            <a:xfrm>
              <a:off x="5291740" y="3588630"/>
              <a:ext cx="2100462" cy="1352952"/>
              <a:chOff x="6934610" y="3588630"/>
              <a:chExt cx="2100462" cy="1352952"/>
            </a:xfrm>
          </p:grpSpPr>
          <p:grpSp>
            <p:nvGrpSpPr>
              <p:cNvPr id="50" name="グループ化 49"/>
              <p:cNvGrpSpPr/>
              <p:nvPr/>
            </p:nvGrpSpPr>
            <p:grpSpPr>
              <a:xfrm>
                <a:off x="6934610" y="3588630"/>
                <a:ext cx="427024" cy="1177834"/>
                <a:chOff x="3769897" y="3590221"/>
                <a:chExt cx="427024" cy="1177834"/>
              </a:xfrm>
            </p:grpSpPr>
            <p:cxnSp>
              <p:nvCxnSpPr>
                <p:cNvPr id="51" name="カギ線コネクタ 50"/>
                <p:cNvCxnSpPr/>
                <p:nvPr/>
              </p:nvCxnSpPr>
              <p:spPr>
                <a:xfrm rot="16200000" flipH="1">
                  <a:off x="3390681" y="3969438"/>
                  <a:ext cx="1177834" cy="419400"/>
                </a:xfrm>
                <a:prstGeom prst="bentConnector3">
                  <a:avLst>
                    <a:gd name="adj1" fmla="val 100666"/>
                  </a:avLst>
                </a:prstGeom>
                <a:ln w="57150">
                  <a:solidFill>
                    <a:srgbClr val="095F28"/>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p:cNvCxnSpPr/>
                <p:nvPr/>
              </p:nvCxnSpPr>
              <p:spPr>
                <a:xfrm>
                  <a:off x="3769897" y="4167740"/>
                  <a:ext cx="427024" cy="7560"/>
                </a:xfrm>
                <a:prstGeom prst="straightConnector1">
                  <a:avLst/>
                </a:prstGeom>
                <a:ln w="57150">
                  <a:solidFill>
                    <a:srgbClr val="095F28"/>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 name="グループ化 55"/>
              <p:cNvGrpSpPr/>
              <p:nvPr/>
            </p:nvGrpSpPr>
            <p:grpSpPr>
              <a:xfrm>
                <a:off x="7289691" y="4017583"/>
                <a:ext cx="1745381" cy="923999"/>
                <a:chOff x="7376960" y="4223515"/>
                <a:chExt cx="1745381" cy="923999"/>
              </a:xfrm>
            </p:grpSpPr>
            <p:sp>
              <p:nvSpPr>
                <p:cNvPr id="57" name="テキスト ボックス 56"/>
                <p:cNvSpPr txBox="1"/>
                <p:nvPr/>
              </p:nvSpPr>
              <p:spPr>
                <a:xfrm>
                  <a:off x="7376960" y="4223515"/>
                  <a:ext cx="1237952" cy="369332"/>
                </a:xfrm>
                <a:prstGeom prst="rect">
                  <a:avLst/>
                </a:prstGeom>
                <a:noFill/>
              </p:spPr>
              <p:txBody>
                <a:bodyPr wrap="square" rtlCol="0">
                  <a:spAutoFit/>
                </a:bodyPr>
                <a:lstStyle/>
                <a:p>
                  <a:r>
                    <a:rPr kumimoji="1" lang="ja-JP" altLang="en-US" dirty="0" smtClean="0"/>
                    <a:t>理解・受容</a:t>
                  </a:r>
                  <a:endParaRPr kumimoji="1" lang="ja-JP" altLang="en-US" dirty="0"/>
                </a:p>
              </p:txBody>
            </p:sp>
            <p:sp>
              <p:nvSpPr>
                <p:cNvPr id="58" name="テキスト ボックス 57"/>
                <p:cNvSpPr txBox="1"/>
                <p:nvPr/>
              </p:nvSpPr>
              <p:spPr>
                <a:xfrm>
                  <a:off x="7376960" y="4778182"/>
                  <a:ext cx="1745381" cy="369332"/>
                </a:xfrm>
                <a:prstGeom prst="rect">
                  <a:avLst/>
                </a:prstGeom>
                <a:noFill/>
              </p:spPr>
              <p:txBody>
                <a:bodyPr wrap="square" rtlCol="0">
                  <a:spAutoFit/>
                </a:bodyPr>
                <a:lstStyle/>
                <a:p>
                  <a:r>
                    <a:rPr lang="ja-JP" altLang="en-US" dirty="0" smtClean="0"/>
                    <a:t>認知的・感情的</a:t>
                  </a:r>
                  <a:endParaRPr kumimoji="1" lang="ja-JP" altLang="en-US" dirty="0"/>
                </a:p>
              </p:txBody>
            </p:sp>
          </p:grpSp>
        </p:grpSp>
      </p:grpSp>
      <p:grpSp>
        <p:nvGrpSpPr>
          <p:cNvPr id="14" name="グループ化 13"/>
          <p:cNvGrpSpPr/>
          <p:nvPr/>
        </p:nvGrpSpPr>
        <p:grpSpPr>
          <a:xfrm>
            <a:off x="8384406" y="3976503"/>
            <a:ext cx="2771274" cy="1688430"/>
            <a:chOff x="7758764" y="3566964"/>
            <a:chExt cx="2771274" cy="1688430"/>
          </a:xfrm>
        </p:grpSpPr>
        <p:sp>
          <p:nvSpPr>
            <p:cNvPr id="12" name="爆発 1 11"/>
            <p:cNvSpPr/>
            <p:nvPr/>
          </p:nvSpPr>
          <p:spPr>
            <a:xfrm>
              <a:off x="7758764" y="3566964"/>
              <a:ext cx="2771274" cy="1688430"/>
            </a:xfrm>
            <a:prstGeom prst="irregularSeal1">
              <a:avLst/>
            </a:prstGeom>
            <a:solidFill>
              <a:schemeClr val="accent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rot="21376611">
              <a:off x="8406969" y="4133125"/>
              <a:ext cx="1558491" cy="523220"/>
            </a:xfrm>
            <a:prstGeom prst="rect">
              <a:avLst/>
            </a:prstGeom>
            <a:noFill/>
          </p:spPr>
          <p:txBody>
            <a:bodyPr wrap="square" rtlCol="0">
              <a:spAutoFit/>
            </a:bodyPr>
            <a:lstStyle/>
            <a:p>
              <a:r>
                <a:rPr kumimoji="1" lang="ja-JP" altLang="en-US" sz="2800" dirty="0" smtClean="0"/>
                <a:t>スキーマ</a:t>
              </a:r>
              <a:endParaRPr kumimoji="1" lang="ja-JP" altLang="en-US" sz="2800" dirty="0"/>
            </a:p>
          </p:txBody>
        </p:sp>
      </p:gr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16</a:t>
            </a:fld>
            <a:endParaRPr kumimoji="1" lang="ja-JP" altLang="en-US" dirty="0"/>
          </a:p>
        </p:txBody>
      </p:sp>
      <p:sp>
        <p:nvSpPr>
          <p:cNvPr id="35" name="フローチャート: データ 34"/>
          <p:cNvSpPr/>
          <p:nvPr/>
        </p:nvSpPr>
        <p:spPr>
          <a:xfrm>
            <a:off x="10142078" y="436395"/>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6" name="テキスト ボックス 35"/>
          <p:cNvSpPr txBox="1"/>
          <p:nvPr/>
        </p:nvSpPr>
        <p:spPr>
          <a:xfrm>
            <a:off x="10315477" y="516244"/>
            <a:ext cx="492443" cy="1184244"/>
          </a:xfrm>
          <a:prstGeom prst="rect">
            <a:avLst/>
          </a:prstGeom>
          <a:noFill/>
        </p:spPr>
        <p:txBody>
          <a:bodyPr vert="eaVert" wrap="square" rtlCol="0">
            <a:spAutoFit/>
          </a:bodyPr>
          <a:lstStyle/>
          <a:p>
            <a:r>
              <a:rPr lang="ja-JP" altLang="en-US" sz="2000" dirty="0" smtClean="0"/>
              <a:t>仮説</a:t>
            </a:r>
            <a:r>
              <a:rPr lang="ja-JP" altLang="en-US" sz="2000" dirty="0"/>
              <a:t>導出</a:t>
            </a:r>
            <a:endParaRPr kumimoji="1" lang="ja-JP" altLang="en-US" sz="2000" dirty="0"/>
          </a:p>
        </p:txBody>
      </p:sp>
      <p:sp>
        <p:nvSpPr>
          <p:cNvPr id="37" name="フローチャート: データ 36"/>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39" name="フローチャート: データ 38"/>
          <p:cNvSpPr/>
          <p:nvPr/>
        </p:nvSpPr>
        <p:spPr>
          <a:xfrm>
            <a:off x="8287444"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0" name="フローチャート: データ 39"/>
          <p:cNvSpPr/>
          <p:nvPr/>
        </p:nvSpPr>
        <p:spPr>
          <a:xfrm>
            <a:off x="8906816"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1" name="フローチャート: データ 40"/>
          <p:cNvSpPr/>
          <p:nvPr/>
        </p:nvSpPr>
        <p:spPr>
          <a:xfrm>
            <a:off x="9540742" y="72497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フローチャート: データ 41"/>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8426202" y="733898"/>
            <a:ext cx="430887" cy="1103938"/>
          </a:xfrm>
          <a:prstGeom prst="rect">
            <a:avLst/>
          </a:prstGeom>
          <a:noFill/>
        </p:spPr>
        <p:txBody>
          <a:bodyPr vert="eaVert" wrap="square" rtlCol="0">
            <a:spAutoFit/>
          </a:bodyPr>
          <a:lstStyle/>
          <a:p>
            <a:r>
              <a:rPr lang="ja-JP" altLang="en-US" sz="1600" dirty="0"/>
              <a:t>現状</a:t>
            </a:r>
            <a:r>
              <a:rPr lang="ja-JP" altLang="en-US" sz="1600" dirty="0" smtClean="0"/>
              <a:t>分析</a:t>
            </a:r>
            <a:endParaRPr kumimoji="1" lang="ja-JP" altLang="en-US" sz="1600" dirty="0"/>
          </a:p>
        </p:txBody>
      </p:sp>
      <p:sp>
        <p:nvSpPr>
          <p:cNvPr id="44" name="テキスト ボックス 43"/>
          <p:cNvSpPr txBox="1"/>
          <p:nvPr/>
        </p:nvSpPr>
        <p:spPr>
          <a:xfrm>
            <a:off x="9038789" y="740466"/>
            <a:ext cx="430887" cy="1134445"/>
          </a:xfrm>
          <a:prstGeom prst="rect">
            <a:avLst/>
          </a:prstGeom>
          <a:noFill/>
        </p:spPr>
        <p:txBody>
          <a:bodyPr vert="eaVert" wrap="square" rtlCol="0">
            <a:spAutoFit/>
          </a:bodyPr>
          <a:lstStyle/>
          <a:p>
            <a:r>
              <a:rPr lang="ja-JP" altLang="en-US" sz="1600" dirty="0"/>
              <a:t>問題意識</a:t>
            </a:r>
            <a:endParaRPr kumimoji="1" lang="ja-JP" altLang="en-US" sz="1600" dirty="0"/>
          </a:p>
        </p:txBody>
      </p:sp>
      <p:sp>
        <p:nvSpPr>
          <p:cNvPr id="45" name="テキスト ボックス 44"/>
          <p:cNvSpPr txBox="1"/>
          <p:nvPr/>
        </p:nvSpPr>
        <p:spPr>
          <a:xfrm>
            <a:off x="9665850" y="754318"/>
            <a:ext cx="430887" cy="1158482"/>
          </a:xfrm>
          <a:prstGeom prst="rect">
            <a:avLst/>
          </a:prstGeom>
          <a:noFill/>
        </p:spPr>
        <p:txBody>
          <a:bodyPr vert="eaVert" wrap="square" rtlCol="0">
            <a:spAutoFit/>
          </a:bodyPr>
          <a:lstStyle/>
          <a:p>
            <a:r>
              <a:rPr lang="ja-JP" altLang="en-US" sz="1600" dirty="0"/>
              <a:t>研究</a:t>
            </a:r>
            <a:r>
              <a:rPr lang="ja-JP" altLang="en-US" sz="1600" dirty="0" smtClean="0"/>
              <a:t>目的</a:t>
            </a:r>
            <a:endParaRPr kumimoji="1" lang="ja-JP" altLang="en-US" sz="1600" dirty="0"/>
          </a:p>
        </p:txBody>
      </p:sp>
      <p:sp>
        <p:nvSpPr>
          <p:cNvPr id="46" name="テキスト ボックス 45"/>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78031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grpSp>
        <p:nvGrpSpPr>
          <p:cNvPr id="55" name="グループ化 54"/>
          <p:cNvGrpSpPr/>
          <p:nvPr/>
        </p:nvGrpSpPr>
        <p:grpSpPr>
          <a:xfrm>
            <a:off x="981775" y="2055944"/>
            <a:ext cx="2887580" cy="523220"/>
            <a:chOff x="818146" y="2055944"/>
            <a:chExt cx="2887580" cy="523220"/>
          </a:xfrm>
        </p:grpSpPr>
        <p:sp>
          <p:nvSpPr>
            <p:cNvPr id="54" name="正方形/長方形 53"/>
            <p:cNvSpPr/>
            <p:nvPr/>
          </p:nvSpPr>
          <p:spPr>
            <a:xfrm>
              <a:off x="924027" y="2317553"/>
              <a:ext cx="2444816" cy="175389"/>
            </a:xfrm>
            <a:prstGeom prst="rect">
              <a:avLst/>
            </a:prstGeom>
            <a:solidFill>
              <a:srgbClr val="43FFFF"/>
            </a:solidFill>
            <a:ln>
              <a:solidFill>
                <a:srgbClr val="43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818146" y="2055944"/>
              <a:ext cx="2887580" cy="523220"/>
            </a:xfrm>
            <a:prstGeom prst="rect">
              <a:avLst/>
            </a:prstGeom>
            <a:noFill/>
          </p:spPr>
          <p:txBody>
            <a:bodyPr wrap="square" rtlCol="0">
              <a:spAutoFit/>
            </a:bodyPr>
            <a:lstStyle/>
            <a:p>
              <a:r>
                <a:rPr kumimoji="1" lang="ja-JP" altLang="en-US" sz="2800" dirty="0" smtClean="0"/>
                <a:t>スキーマとは・・・</a:t>
              </a:r>
              <a:endParaRPr kumimoji="1" lang="ja-JP" altLang="en-US" sz="2800" dirty="0"/>
            </a:p>
          </p:txBody>
        </p:sp>
      </p:grpSp>
      <p:sp>
        <p:nvSpPr>
          <p:cNvPr id="7" name="テキスト ボックス 6"/>
          <p:cNvSpPr txBox="1"/>
          <p:nvPr/>
        </p:nvSpPr>
        <p:spPr>
          <a:xfrm>
            <a:off x="2310065" y="2840773"/>
            <a:ext cx="7305574" cy="1384995"/>
          </a:xfrm>
          <a:prstGeom prst="rect">
            <a:avLst/>
          </a:prstGeom>
          <a:noFill/>
        </p:spPr>
        <p:txBody>
          <a:bodyPr wrap="square" rtlCol="0">
            <a:spAutoFit/>
          </a:bodyPr>
          <a:lstStyle/>
          <a:p>
            <a:r>
              <a:rPr kumimoji="1" lang="ja-JP" altLang="en-US" sz="2800" dirty="0" smtClean="0"/>
              <a:t>ある特定の対象や目標の達成と関連してひとくくりに連想される知識や</a:t>
            </a:r>
            <a:r>
              <a:rPr lang="ja-JP" altLang="en-US" sz="2800" dirty="0" smtClean="0"/>
              <a:t>イメージの集合であり、複数の階層からなる</a:t>
            </a:r>
            <a:endParaRPr kumimoji="1" lang="ja-JP" altLang="en-US" sz="2800" dirty="0"/>
          </a:p>
        </p:txBody>
      </p:sp>
      <p:sp>
        <p:nvSpPr>
          <p:cNvPr id="8" name="テキスト ボックス 7"/>
          <p:cNvSpPr txBox="1"/>
          <p:nvPr/>
        </p:nvSpPr>
        <p:spPr>
          <a:xfrm>
            <a:off x="1765034" y="4805961"/>
            <a:ext cx="8395635" cy="523220"/>
          </a:xfrm>
          <a:prstGeom prst="rect">
            <a:avLst/>
          </a:prstGeom>
          <a:solidFill>
            <a:srgbClr val="FFE085">
              <a:alpha val="43922"/>
            </a:srgbClr>
          </a:solidFill>
          <a:ln w="28575">
            <a:solidFill>
              <a:srgbClr val="C00000"/>
            </a:solidFill>
          </a:ln>
        </p:spPr>
        <p:txBody>
          <a:bodyPr wrap="square" rtlCol="0">
            <a:spAutoFit/>
          </a:bodyPr>
          <a:lstStyle/>
          <a:p>
            <a:r>
              <a:rPr lang="ja-JP" altLang="en-US" sz="2800" dirty="0"/>
              <a:t>過去</a:t>
            </a:r>
            <a:r>
              <a:rPr lang="ja-JP" altLang="en-US" sz="2800" dirty="0" smtClean="0"/>
              <a:t>の反応や体験が組織化</a:t>
            </a:r>
            <a:r>
              <a:rPr lang="ja-JP" altLang="en-US" sz="2800" dirty="0"/>
              <a:t>さ</a:t>
            </a:r>
            <a:r>
              <a:rPr lang="ja-JP" altLang="en-US" sz="2800" dirty="0" smtClean="0"/>
              <a:t>れたもの</a:t>
            </a:r>
            <a:r>
              <a:rPr lang="en-US" altLang="ja-JP" sz="2800" dirty="0" smtClean="0"/>
              <a:t>(Bartlett, 1932)</a:t>
            </a:r>
            <a:endParaRPr kumimoji="1" lang="ja-JP" altLang="en-US" sz="2800" dirty="0"/>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17</a:t>
            </a:fld>
            <a:endParaRPr kumimoji="1" lang="ja-JP" altLang="en-US" dirty="0"/>
          </a:p>
        </p:txBody>
      </p:sp>
      <p:sp>
        <p:nvSpPr>
          <p:cNvPr id="9" name="フローチャート: データ 8"/>
          <p:cNvSpPr/>
          <p:nvPr/>
        </p:nvSpPr>
        <p:spPr>
          <a:xfrm>
            <a:off x="10142078" y="436395"/>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10315477" y="516244"/>
            <a:ext cx="492443" cy="1184244"/>
          </a:xfrm>
          <a:prstGeom prst="rect">
            <a:avLst/>
          </a:prstGeom>
          <a:noFill/>
        </p:spPr>
        <p:txBody>
          <a:bodyPr vert="eaVert" wrap="square" rtlCol="0">
            <a:spAutoFit/>
          </a:bodyPr>
          <a:lstStyle/>
          <a:p>
            <a:r>
              <a:rPr lang="ja-JP" altLang="en-US" sz="2000" dirty="0" smtClean="0"/>
              <a:t>仮説</a:t>
            </a:r>
            <a:r>
              <a:rPr lang="ja-JP" altLang="en-US" sz="2000" dirty="0"/>
              <a:t>導出</a:t>
            </a:r>
            <a:endParaRPr kumimoji="1" lang="ja-JP" altLang="en-US" sz="2000" dirty="0"/>
          </a:p>
        </p:txBody>
      </p:sp>
      <p:sp>
        <p:nvSpPr>
          <p:cNvPr id="11" name="フローチャート: データ 10"/>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13" name="フローチャート: データ 12"/>
          <p:cNvSpPr/>
          <p:nvPr/>
        </p:nvSpPr>
        <p:spPr>
          <a:xfrm>
            <a:off x="8287444"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フローチャート: データ 13"/>
          <p:cNvSpPr/>
          <p:nvPr/>
        </p:nvSpPr>
        <p:spPr>
          <a:xfrm>
            <a:off x="8906816"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フローチャート: データ 14"/>
          <p:cNvSpPr/>
          <p:nvPr/>
        </p:nvSpPr>
        <p:spPr>
          <a:xfrm>
            <a:off x="9540742" y="72497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フローチャート: データ 15"/>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16"/>
          <p:cNvSpPr txBox="1"/>
          <p:nvPr/>
        </p:nvSpPr>
        <p:spPr>
          <a:xfrm>
            <a:off x="8426202" y="733898"/>
            <a:ext cx="430887" cy="1103938"/>
          </a:xfrm>
          <a:prstGeom prst="rect">
            <a:avLst/>
          </a:prstGeom>
          <a:noFill/>
        </p:spPr>
        <p:txBody>
          <a:bodyPr vert="eaVert" wrap="square" rtlCol="0">
            <a:spAutoFit/>
          </a:bodyPr>
          <a:lstStyle/>
          <a:p>
            <a:r>
              <a:rPr lang="ja-JP" altLang="en-US" sz="1600" dirty="0"/>
              <a:t>現状</a:t>
            </a:r>
            <a:r>
              <a:rPr lang="ja-JP" altLang="en-US" sz="1600" dirty="0" smtClean="0"/>
              <a:t>分析</a:t>
            </a:r>
            <a:endParaRPr kumimoji="1" lang="ja-JP" altLang="en-US" sz="1600" dirty="0"/>
          </a:p>
        </p:txBody>
      </p:sp>
      <p:sp>
        <p:nvSpPr>
          <p:cNvPr id="18" name="テキスト ボックス 17"/>
          <p:cNvSpPr txBox="1"/>
          <p:nvPr/>
        </p:nvSpPr>
        <p:spPr>
          <a:xfrm>
            <a:off x="9038789" y="740466"/>
            <a:ext cx="430887" cy="1134445"/>
          </a:xfrm>
          <a:prstGeom prst="rect">
            <a:avLst/>
          </a:prstGeom>
          <a:noFill/>
        </p:spPr>
        <p:txBody>
          <a:bodyPr vert="eaVert" wrap="square" rtlCol="0">
            <a:spAutoFit/>
          </a:bodyPr>
          <a:lstStyle/>
          <a:p>
            <a:r>
              <a:rPr lang="ja-JP" altLang="en-US" sz="1600" dirty="0"/>
              <a:t>問題意識</a:t>
            </a:r>
            <a:endParaRPr kumimoji="1" lang="ja-JP" altLang="en-US" sz="1600" dirty="0"/>
          </a:p>
        </p:txBody>
      </p:sp>
      <p:sp>
        <p:nvSpPr>
          <p:cNvPr id="19" name="テキスト ボックス 18"/>
          <p:cNvSpPr txBox="1"/>
          <p:nvPr/>
        </p:nvSpPr>
        <p:spPr>
          <a:xfrm>
            <a:off x="9665850" y="754318"/>
            <a:ext cx="430887" cy="1158482"/>
          </a:xfrm>
          <a:prstGeom prst="rect">
            <a:avLst/>
          </a:prstGeom>
          <a:noFill/>
        </p:spPr>
        <p:txBody>
          <a:bodyPr vert="eaVert" wrap="square" rtlCol="0">
            <a:spAutoFit/>
          </a:bodyPr>
          <a:lstStyle/>
          <a:p>
            <a:r>
              <a:rPr lang="ja-JP" altLang="en-US" sz="1600" dirty="0"/>
              <a:t>研究</a:t>
            </a:r>
            <a:r>
              <a:rPr lang="ja-JP" altLang="en-US" sz="1600" dirty="0" smtClean="0"/>
              <a:t>目的</a:t>
            </a:r>
            <a:endParaRPr kumimoji="1" lang="ja-JP" altLang="en-US" sz="1600" dirty="0"/>
          </a:p>
        </p:txBody>
      </p:sp>
      <p:sp>
        <p:nvSpPr>
          <p:cNvPr id="20" name="テキスト ボックス 19"/>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1249195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1910614" y="2744507"/>
            <a:ext cx="8513546" cy="3262964"/>
          </a:xfrm>
          <a:prstGeom prst="roundRect">
            <a:avLst/>
          </a:prstGeom>
          <a:solidFill>
            <a:srgbClr val="FEF8E6">
              <a:alpha val="50980"/>
            </a:srgb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1106907" y="2384930"/>
            <a:ext cx="2444816" cy="175389"/>
          </a:xfrm>
          <a:prstGeom prst="rect">
            <a:avLst/>
          </a:prstGeom>
          <a:solidFill>
            <a:srgbClr val="43FFFF"/>
          </a:solidFill>
          <a:ln>
            <a:solidFill>
              <a:srgbClr val="43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7" name="テキスト ボックス 6"/>
          <p:cNvSpPr txBox="1"/>
          <p:nvPr/>
        </p:nvSpPr>
        <p:spPr>
          <a:xfrm>
            <a:off x="1910614" y="2842500"/>
            <a:ext cx="8431731" cy="3108543"/>
          </a:xfrm>
          <a:prstGeom prst="rect">
            <a:avLst/>
          </a:prstGeom>
          <a:noFill/>
        </p:spPr>
        <p:txBody>
          <a:bodyPr wrap="square" rtlCol="0">
            <a:spAutoFit/>
          </a:bodyPr>
          <a:lstStyle/>
          <a:p>
            <a:pPr algn="ctr"/>
            <a:r>
              <a:rPr lang="ja-JP" altLang="en-US" sz="2800" dirty="0"/>
              <a:t>車にお父さんと息子が乗って</a:t>
            </a:r>
            <a:r>
              <a:rPr lang="ja-JP" altLang="en-US" sz="2800" dirty="0" smtClean="0"/>
              <a:t>いました。</a:t>
            </a:r>
            <a:endParaRPr lang="en-US" altLang="ja-JP" sz="2800" dirty="0" smtClean="0"/>
          </a:p>
          <a:p>
            <a:pPr algn="ctr"/>
            <a:r>
              <a:rPr lang="ja-JP" altLang="en-US" sz="2800" dirty="0" smtClean="0"/>
              <a:t>その</a:t>
            </a:r>
            <a:r>
              <a:rPr lang="ja-JP" altLang="en-US" sz="2800" dirty="0"/>
              <a:t>車が交通事故に遭い、お父さんは死亡</a:t>
            </a:r>
            <a:r>
              <a:rPr lang="ja-JP" altLang="en-US" sz="2800" dirty="0" smtClean="0"/>
              <a:t>、</a:t>
            </a:r>
            <a:endParaRPr lang="en-US" altLang="ja-JP" sz="2800" dirty="0" smtClean="0"/>
          </a:p>
          <a:p>
            <a:pPr algn="ctr"/>
            <a:r>
              <a:rPr lang="ja-JP" altLang="en-US" sz="2800" dirty="0" smtClean="0"/>
              <a:t>息子</a:t>
            </a:r>
            <a:r>
              <a:rPr lang="ja-JP" altLang="en-US" sz="2800" dirty="0"/>
              <a:t>は救急病院へ運ばれました</a:t>
            </a:r>
            <a:r>
              <a:rPr lang="ja-JP" altLang="en-US" sz="2800" dirty="0" smtClean="0"/>
              <a:t>。</a:t>
            </a:r>
            <a:endParaRPr lang="en-US" altLang="ja-JP" sz="2800" dirty="0" smtClean="0"/>
          </a:p>
          <a:p>
            <a:pPr algn="ctr"/>
            <a:r>
              <a:rPr lang="ja-JP" altLang="en-US" sz="2800" dirty="0" smtClean="0"/>
              <a:t>息子</a:t>
            </a:r>
            <a:r>
              <a:rPr lang="ja-JP" altLang="en-US" sz="2800" dirty="0"/>
              <a:t>が運ばれた病院の外科部長は、治療を始めようとするなり「この子は自分の息子なので、診れません」と真っ青な顔で言いました</a:t>
            </a:r>
            <a:r>
              <a:rPr lang="ja-JP" altLang="en-US" sz="2800" dirty="0" smtClean="0"/>
              <a:t>。</a:t>
            </a:r>
            <a:endParaRPr lang="en-US" altLang="ja-JP" sz="2800" dirty="0" smtClean="0"/>
          </a:p>
          <a:p>
            <a:pPr algn="ctr"/>
            <a:r>
              <a:rPr lang="ja-JP" altLang="en-US" sz="2800" dirty="0" smtClean="0"/>
              <a:t>さて</a:t>
            </a:r>
            <a:r>
              <a:rPr lang="ja-JP" altLang="en-US" sz="2800" dirty="0"/>
              <a:t>、この男の子と外科部長の関係は</a:t>
            </a:r>
            <a:r>
              <a:rPr lang="ja-JP" altLang="en-US" sz="2800" dirty="0" smtClean="0"/>
              <a:t>？</a:t>
            </a:r>
            <a:endParaRPr lang="ja-JP" altLang="en-US" sz="2800" dirty="0"/>
          </a:p>
        </p:txBody>
      </p:sp>
      <p:sp>
        <p:nvSpPr>
          <p:cNvPr id="9" name="テキスト ボックス 8"/>
          <p:cNvSpPr txBox="1"/>
          <p:nvPr/>
        </p:nvSpPr>
        <p:spPr>
          <a:xfrm>
            <a:off x="1029902" y="2123320"/>
            <a:ext cx="2887580" cy="523220"/>
          </a:xfrm>
          <a:prstGeom prst="rect">
            <a:avLst/>
          </a:prstGeom>
          <a:noFill/>
        </p:spPr>
        <p:txBody>
          <a:bodyPr wrap="square" rtlCol="0">
            <a:spAutoFit/>
          </a:bodyPr>
          <a:lstStyle/>
          <a:p>
            <a:r>
              <a:rPr kumimoji="1" lang="ja-JP" altLang="en-US" sz="2800" dirty="0" smtClean="0"/>
              <a:t>スキーマとは・・・</a:t>
            </a:r>
            <a:endParaRPr kumimoji="1" lang="ja-JP" altLang="en-US" sz="2800" dirty="0"/>
          </a:p>
        </p:txBody>
      </p:sp>
      <p:sp>
        <p:nvSpPr>
          <p:cNvPr id="12" name="テキスト ボックス 11"/>
          <p:cNvSpPr txBox="1"/>
          <p:nvPr/>
        </p:nvSpPr>
        <p:spPr>
          <a:xfrm>
            <a:off x="5457524" y="6410425"/>
            <a:ext cx="3850105" cy="369332"/>
          </a:xfrm>
          <a:prstGeom prst="rect">
            <a:avLst/>
          </a:prstGeom>
          <a:noFill/>
        </p:spPr>
        <p:txBody>
          <a:bodyPr wrap="square" rtlCol="0">
            <a:spAutoFit/>
          </a:bodyPr>
          <a:lstStyle/>
          <a:p>
            <a:r>
              <a:rPr lang="ja-JP" altLang="en-US" i="1" dirty="0" smtClean="0"/>
              <a:t>守﨑</a:t>
            </a:r>
            <a:r>
              <a:rPr lang="en-US" altLang="ja-JP" i="1" dirty="0" smtClean="0"/>
              <a:t>,</a:t>
            </a:r>
            <a:r>
              <a:rPr lang="ja-JP" altLang="en-US" i="1" dirty="0" smtClean="0"/>
              <a:t> </a:t>
            </a:r>
            <a:r>
              <a:rPr lang="en-US" altLang="ja-JP" i="1" dirty="0" smtClean="0"/>
              <a:t>2010</a:t>
            </a:r>
            <a:endParaRPr kumimoji="1" lang="ja-JP" altLang="en-US" i="1" dirty="0"/>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18</a:t>
            </a:fld>
            <a:endParaRPr kumimoji="1" lang="ja-JP" altLang="en-US" dirty="0"/>
          </a:p>
        </p:txBody>
      </p:sp>
      <p:sp>
        <p:nvSpPr>
          <p:cNvPr id="13" name="フローチャート: データ 12"/>
          <p:cNvSpPr/>
          <p:nvPr/>
        </p:nvSpPr>
        <p:spPr>
          <a:xfrm>
            <a:off x="10142078" y="436395"/>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10315477" y="516244"/>
            <a:ext cx="492443" cy="1184244"/>
          </a:xfrm>
          <a:prstGeom prst="rect">
            <a:avLst/>
          </a:prstGeom>
          <a:noFill/>
        </p:spPr>
        <p:txBody>
          <a:bodyPr vert="eaVert" wrap="square" rtlCol="0">
            <a:spAutoFit/>
          </a:bodyPr>
          <a:lstStyle/>
          <a:p>
            <a:r>
              <a:rPr lang="ja-JP" altLang="en-US" sz="2000" dirty="0" smtClean="0"/>
              <a:t>仮説</a:t>
            </a:r>
            <a:r>
              <a:rPr lang="ja-JP" altLang="en-US" sz="2000" dirty="0"/>
              <a:t>導出</a:t>
            </a:r>
            <a:endParaRPr kumimoji="1" lang="ja-JP" altLang="en-US" sz="2000" dirty="0"/>
          </a:p>
        </p:txBody>
      </p:sp>
      <p:sp>
        <p:nvSpPr>
          <p:cNvPr id="15" name="フローチャート: データ 14"/>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テキスト ボックス 15"/>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17" name="フローチャート: データ 16"/>
          <p:cNvSpPr/>
          <p:nvPr/>
        </p:nvSpPr>
        <p:spPr>
          <a:xfrm>
            <a:off x="8287444"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フローチャート: データ 17"/>
          <p:cNvSpPr/>
          <p:nvPr/>
        </p:nvSpPr>
        <p:spPr>
          <a:xfrm>
            <a:off x="8906816"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フローチャート: データ 18"/>
          <p:cNvSpPr/>
          <p:nvPr/>
        </p:nvSpPr>
        <p:spPr>
          <a:xfrm>
            <a:off x="9540742" y="72497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フローチャート: データ 19"/>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p:cNvSpPr txBox="1"/>
          <p:nvPr/>
        </p:nvSpPr>
        <p:spPr>
          <a:xfrm>
            <a:off x="8426202" y="733898"/>
            <a:ext cx="430887" cy="1103938"/>
          </a:xfrm>
          <a:prstGeom prst="rect">
            <a:avLst/>
          </a:prstGeom>
          <a:noFill/>
        </p:spPr>
        <p:txBody>
          <a:bodyPr vert="eaVert" wrap="square" rtlCol="0">
            <a:spAutoFit/>
          </a:bodyPr>
          <a:lstStyle/>
          <a:p>
            <a:r>
              <a:rPr lang="ja-JP" altLang="en-US" sz="1600" dirty="0"/>
              <a:t>現状</a:t>
            </a:r>
            <a:r>
              <a:rPr lang="ja-JP" altLang="en-US" sz="1600" dirty="0" smtClean="0"/>
              <a:t>分析</a:t>
            </a:r>
            <a:endParaRPr kumimoji="1" lang="ja-JP" altLang="en-US" sz="1600" dirty="0"/>
          </a:p>
        </p:txBody>
      </p:sp>
      <p:sp>
        <p:nvSpPr>
          <p:cNvPr id="22" name="テキスト ボックス 21"/>
          <p:cNvSpPr txBox="1"/>
          <p:nvPr/>
        </p:nvSpPr>
        <p:spPr>
          <a:xfrm>
            <a:off x="9038789" y="740466"/>
            <a:ext cx="430887" cy="1134445"/>
          </a:xfrm>
          <a:prstGeom prst="rect">
            <a:avLst/>
          </a:prstGeom>
          <a:noFill/>
        </p:spPr>
        <p:txBody>
          <a:bodyPr vert="eaVert" wrap="square" rtlCol="0">
            <a:spAutoFit/>
          </a:bodyPr>
          <a:lstStyle/>
          <a:p>
            <a:r>
              <a:rPr lang="ja-JP" altLang="en-US" sz="1600" dirty="0"/>
              <a:t>問題意識</a:t>
            </a:r>
            <a:endParaRPr kumimoji="1" lang="ja-JP" altLang="en-US" sz="1600" dirty="0"/>
          </a:p>
        </p:txBody>
      </p:sp>
      <p:sp>
        <p:nvSpPr>
          <p:cNvPr id="23" name="テキスト ボックス 22"/>
          <p:cNvSpPr txBox="1"/>
          <p:nvPr/>
        </p:nvSpPr>
        <p:spPr>
          <a:xfrm>
            <a:off x="9665850" y="754318"/>
            <a:ext cx="430887" cy="1158482"/>
          </a:xfrm>
          <a:prstGeom prst="rect">
            <a:avLst/>
          </a:prstGeom>
          <a:noFill/>
        </p:spPr>
        <p:txBody>
          <a:bodyPr vert="eaVert" wrap="square" rtlCol="0">
            <a:spAutoFit/>
          </a:bodyPr>
          <a:lstStyle/>
          <a:p>
            <a:r>
              <a:rPr lang="ja-JP" altLang="en-US" sz="1600" dirty="0"/>
              <a:t>研究</a:t>
            </a:r>
            <a:r>
              <a:rPr lang="ja-JP" altLang="en-US" sz="1600" dirty="0" smtClean="0"/>
              <a:t>目的</a:t>
            </a:r>
            <a:endParaRPr kumimoji="1" lang="ja-JP" altLang="en-US" sz="1600" dirty="0"/>
          </a:p>
        </p:txBody>
      </p:sp>
      <p:sp>
        <p:nvSpPr>
          <p:cNvPr id="24" name="テキスト ボックス 23"/>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1922273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grpSp>
        <p:nvGrpSpPr>
          <p:cNvPr id="24" name="グループ化 23"/>
          <p:cNvGrpSpPr/>
          <p:nvPr/>
        </p:nvGrpSpPr>
        <p:grpSpPr>
          <a:xfrm rot="494956">
            <a:off x="743968" y="2395960"/>
            <a:ext cx="4227106" cy="4180878"/>
            <a:chOff x="1233776" y="3416100"/>
            <a:chExt cx="4227106" cy="4180878"/>
          </a:xfrm>
        </p:grpSpPr>
        <p:sp>
          <p:nvSpPr>
            <p:cNvPr id="25" name="雲 24"/>
            <p:cNvSpPr/>
            <p:nvPr/>
          </p:nvSpPr>
          <p:spPr>
            <a:xfrm rot="3087338">
              <a:off x="3379509" y="4781508"/>
              <a:ext cx="1971190" cy="2191556"/>
            </a:xfrm>
            <a:prstGeom prst="cloud">
              <a:avLst/>
            </a:prstGeom>
            <a:solidFill>
              <a:srgbClr val="3399FF">
                <a:alpha val="36863"/>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雲 25"/>
            <p:cNvSpPr/>
            <p:nvPr/>
          </p:nvSpPr>
          <p:spPr>
            <a:xfrm rot="3840245">
              <a:off x="1343959" y="3758724"/>
              <a:ext cx="1971190" cy="2191556"/>
            </a:xfrm>
            <a:prstGeom prst="cloud">
              <a:avLst/>
            </a:prstGeom>
            <a:solidFill>
              <a:srgbClr val="048A2D">
                <a:alpha val="36863"/>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雲 26"/>
            <p:cNvSpPr/>
            <p:nvPr/>
          </p:nvSpPr>
          <p:spPr>
            <a:xfrm rot="3840245">
              <a:off x="1743072" y="5452627"/>
              <a:ext cx="1939326" cy="2349375"/>
            </a:xfrm>
            <a:prstGeom prst="cloud">
              <a:avLst/>
            </a:prstGeom>
            <a:solidFill>
              <a:srgbClr val="FCA2B7">
                <a:alpha val="36863"/>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雲 27"/>
            <p:cNvSpPr/>
            <p:nvPr/>
          </p:nvSpPr>
          <p:spPr>
            <a:xfrm rot="3840245">
              <a:off x="3273596" y="3305917"/>
              <a:ext cx="1971190" cy="2191556"/>
            </a:xfrm>
            <a:prstGeom prst="cloud">
              <a:avLst/>
            </a:prstGeom>
            <a:solidFill>
              <a:srgbClr val="FFC000">
                <a:alpha val="36863"/>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9" name="テキスト ボックス 28"/>
          <p:cNvSpPr txBox="1"/>
          <p:nvPr/>
        </p:nvSpPr>
        <p:spPr>
          <a:xfrm>
            <a:off x="1538860" y="2271746"/>
            <a:ext cx="2637322" cy="461665"/>
          </a:xfrm>
          <a:prstGeom prst="rect">
            <a:avLst/>
          </a:prstGeom>
          <a:noFill/>
          <a:ln>
            <a:solidFill>
              <a:schemeClr val="tx2">
                <a:lumMod val="50000"/>
              </a:schemeClr>
            </a:solidFill>
          </a:ln>
        </p:spPr>
        <p:txBody>
          <a:bodyPr wrap="square" rtlCol="0">
            <a:spAutoFit/>
          </a:bodyPr>
          <a:lstStyle/>
          <a:p>
            <a:r>
              <a:rPr lang="ja-JP" altLang="en-US" sz="2400" dirty="0"/>
              <a:t>過去</a:t>
            </a:r>
            <a:r>
              <a:rPr lang="ja-JP" altLang="en-US" sz="2400" dirty="0" smtClean="0"/>
              <a:t>の反応や</a:t>
            </a:r>
            <a:r>
              <a:rPr kumimoji="1" lang="ja-JP" altLang="en-US" sz="2400" dirty="0" smtClean="0"/>
              <a:t>経験</a:t>
            </a:r>
            <a:endParaRPr kumimoji="1" lang="ja-JP" altLang="en-US" sz="2400" dirty="0"/>
          </a:p>
        </p:txBody>
      </p:sp>
      <p:sp>
        <p:nvSpPr>
          <p:cNvPr id="31" name="テキスト ボックス 30"/>
          <p:cNvSpPr txBox="1"/>
          <p:nvPr/>
        </p:nvSpPr>
        <p:spPr>
          <a:xfrm rot="21319436">
            <a:off x="1026432" y="5373828"/>
            <a:ext cx="2211466" cy="369332"/>
          </a:xfrm>
          <a:prstGeom prst="rect">
            <a:avLst/>
          </a:prstGeom>
          <a:noFill/>
        </p:spPr>
        <p:txBody>
          <a:bodyPr wrap="square" rtlCol="0">
            <a:spAutoFit/>
          </a:bodyPr>
          <a:lstStyle/>
          <a:p>
            <a:pPr algn="ctr"/>
            <a:r>
              <a:rPr lang="ja-JP" altLang="en-US" dirty="0" smtClean="0"/>
              <a:t>美味しかった！</a:t>
            </a:r>
            <a:endParaRPr lang="en-US" altLang="ja-JP" dirty="0" smtClean="0"/>
          </a:p>
        </p:txBody>
      </p:sp>
      <p:sp>
        <p:nvSpPr>
          <p:cNvPr id="32" name="テキスト ボックス 31"/>
          <p:cNvSpPr txBox="1"/>
          <p:nvPr/>
        </p:nvSpPr>
        <p:spPr>
          <a:xfrm rot="522671">
            <a:off x="2852983" y="4888446"/>
            <a:ext cx="2211466" cy="369332"/>
          </a:xfrm>
          <a:prstGeom prst="rect">
            <a:avLst/>
          </a:prstGeom>
          <a:noFill/>
        </p:spPr>
        <p:txBody>
          <a:bodyPr wrap="square" rtlCol="0">
            <a:spAutoFit/>
          </a:bodyPr>
          <a:lstStyle/>
          <a:p>
            <a:pPr algn="ctr"/>
            <a:r>
              <a:rPr lang="ja-JP" altLang="en-US" dirty="0" smtClean="0"/>
              <a:t>並んで損したな</a:t>
            </a:r>
            <a:endParaRPr lang="en-US" altLang="ja-JP" dirty="0" smtClean="0"/>
          </a:p>
        </p:txBody>
      </p:sp>
      <p:sp>
        <p:nvSpPr>
          <p:cNvPr id="33" name="テキスト ボックス 32"/>
          <p:cNvSpPr txBox="1"/>
          <p:nvPr/>
        </p:nvSpPr>
        <p:spPr>
          <a:xfrm>
            <a:off x="1242221" y="3572999"/>
            <a:ext cx="1567214" cy="369332"/>
          </a:xfrm>
          <a:prstGeom prst="rect">
            <a:avLst/>
          </a:prstGeom>
          <a:noFill/>
        </p:spPr>
        <p:txBody>
          <a:bodyPr wrap="square" rtlCol="0">
            <a:spAutoFit/>
          </a:bodyPr>
          <a:lstStyle/>
          <a:p>
            <a:pPr algn="ctr"/>
            <a:r>
              <a:rPr lang="ja-JP" altLang="en-US" dirty="0" smtClean="0"/>
              <a:t>進まないなあ</a:t>
            </a:r>
            <a:endParaRPr lang="en-US" altLang="ja-JP" dirty="0" smtClean="0"/>
          </a:p>
        </p:txBody>
      </p:sp>
      <p:sp>
        <p:nvSpPr>
          <p:cNvPr id="34" name="テキスト ボックス 33"/>
          <p:cNvSpPr txBox="1"/>
          <p:nvPr/>
        </p:nvSpPr>
        <p:spPr>
          <a:xfrm rot="21319436">
            <a:off x="3204415" y="3360749"/>
            <a:ext cx="1567214" cy="369332"/>
          </a:xfrm>
          <a:prstGeom prst="rect">
            <a:avLst/>
          </a:prstGeom>
          <a:noFill/>
        </p:spPr>
        <p:txBody>
          <a:bodyPr wrap="square" rtlCol="0">
            <a:spAutoFit/>
          </a:bodyPr>
          <a:lstStyle/>
          <a:p>
            <a:pPr algn="ctr"/>
            <a:r>
              <a:rPr lang="ja-JP" altLang="en-US" dirty="0"/>
              <a:t>楽</a:t>
            </a:r>
            <a:r>
              <a:rPr lang="ja-JP" altLang="en-US" dirty="0" smtClean="0"/>
              <a:t>しみ！</a:t>
            </a:r>
            <a:endParaRPr lang="en-US" altLang="ja-JP" dirty="0" smtClean="0"/>
          </a:p>
        </p:txBody>
      </p:sp>
      <p:grpSp>
        <p:nvGrpSpPr>
          <p:cNvPr id="35" name="グループ化 34"/>
          <p:cNvGrpSpPr/>
          <p:nvPr/>
        </p:nvGrpSpPr>
        <p:grpSpPr>
          <a:xfrm>
            <a:off x="7237163" y="2733411"/>
            <a:ext cx="4135931" cy="3508673"/>
            <a:chOff x="1142143" y="3929328"/>
            <a:chExt cx="4135931" cy="3508673"/>
          </a:xfrm>
        </p:grpSpPr>
        <p:sp>
          <p:nvSpPr>
            <p:cNvPr id="36" name="雲 35"/>
            <p:cNvSpPr/>
            <p:nvPr/>
          </p:nvSpPr>
          <p:spPr>
            <a:xfrm rot="3840245">
              <a:off x="2647527" y="4569605"/>
              <a:ext cx="2447341" cy="2813753"/>
            </a:xfrm>
            <a:prstGeom prst="cloud">
              <a:avLst/>
            </a:prstGeom>
            <a:solidFill>
              <a:srgbClr val="3399FF">
                <a:alpha val="36863"/>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雲 36"/>
            <p:cNvSpPr/>
            <p:nvPr/>
          </p:nvSpPr>
          <p:spPr>
            <a:xfrm rot="3840245">
              <a:off x="1295403" y="3776068"/>
              <a:ext cx="2383945" cy="2690465"/>
            </a:xfrm>
            <a:prstGeom prst="cloud">
              <a:avLst/>
            </a:prstGeom>
            <a:solidFill>
              <a:srgbClr val="048A2D">
                <a:alpha val="36863"/>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雲 37"/>
            <p:cNvSpPr/>
            <p:nvPr/>
          </p:nvSpPr>
          <p:spPr>
            <a:xfrm rot="3840245">
              <a:off x="1519666" y="4788233"/>
              <a:ext cx="2517395" cy="2782141"/>
            </a:xfrm>
            <a:prstGeom prst="cloud">
              <a:avLst/>
            </a:prstGeom>
            <a:solidFill>
              <a:srgbClr val="FCA2B7">
                <a:alpha val="36863"/>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雲 38"/>
            <p:cNvSpPr/>
            <p:nvPr/>
          </p:nvSpPr>
          <p:spPr>
            <a:xfrm rot="3840245">
              <a:off x="2678861" y="3845441"/>
              <a:ext cx="2369266" cy="2650804"/>
            </a:xfrm>
            <a:prstGeom prst="cloud">
              <a:avLst/>
            </a:prstGeom>
            <a:solidFill>
              <a:srgbClr val="FFC000">
                <a:alpha val="36863"/>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40" name="右矢印 39"/>
          <p:cNvSpPr/>
          <p:nvPr/>
        </p:nvSpPr>
        <p:spPr>
          <a:xfrm>
            <a:off x="5457675" y="3595569"/>
            <a:ext cx="1311532" cy="778652"/>
          </a:xfrm>
          <a:prstGeom prst="rightArrow">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p:cNvSpPr txBox="1"/>
          <p:nvPr/>
        </p:nvSpPr>
        <p:spPr>
          <a:xfrm>
            <a:off x="8132617" y="2314935"/>
            <a:ext cx="2315513" cy="461665"/>
          </a:xfrm>
          <a:prstGeom prst="rect">
            <a:avLst/>
          </a:prstGeom>
          <a:noFill/>
          <a:ln>
            <a:solidFill>
              <a:schemeClr val="tx2">
                <a:lumMod val="50000"/>
              </a:schemeClr>
            </a:solidFill>
          </a:ln>
        </p:spPr>
        <p:txBody>
          <a:bodyPr wrap="square" rtlCol="0">
            <a:spAutoFit/>
          </a:bodyPr>
          <a:lstStyle/>
          <a:p>
            <a:pPr algn="ctr"/>
            <a:r>
              <a:rPr lang="ja-JP" altLang="en-US" sz="2400" dirty="0" smtClean="0"/>
              <a:t>スキーマの構成</a:t>
            </a:r>
            <a:endParaRPr kumimoji="1" lang="ja-JP" altLang="en-US" sz="2400" dirty="0"/>
          </a:p>
        </p:txBody>
      </p:sp>
      <p:sp>
        <p:nvSpPr>
          <p:cNvPr id="42" name="テキスト ボックス 41"/>
          <p:cNvSpPr txBox="1"/>
          <p:nvPr/>
        </p:nvSpPr>
        <p:spPr>
          <a:xfrm>
            <a:off x="8313801" y="4112611"/>
            <a:ext cx="2582150" cy="523220"/>
          </a:xfrm>
          <a:prstGeom prst="rect">
            <a:avLst/>
          </a:prstGeom>
          <a:noFill/>
        </p:spPr>
        <p:txBody>
          <a:bodyPr wrap="square" rtlCol="0">
            <a:spAutoFit/>
          </a:bodyPr>
          <a:lstStyle/>
          <a:p>
            <a:r>
              <a:rPr kumimoji="1" lang="ja-JP" altLang="en-US" sz="2800" b="1" dirty="0" smtClean="0">
                <a:latin typeface="HGPｺﾞｼｯｸM" panose="020B0600000000000000" pitchFamily="50" charset="-128"/>
                <a:ea typeface="HGPｺﾞｼｯｸM" panose="020B0600000000000000" pitchFamily="50" charset="-128"/>
              </a:rPr>
              <a:t>行列スキーマ</a:t>
            </a:r>
            <a:endParaRPr kumimoji="1" lang="ja-JP" altLang="en-US" sz="2800" b="1" dirty="0">
              <a:latin typeface="HGPｺﾞｼｯｸM" panose="020B0600000000000000" pitchFamily="50" charset="-128"/>
              <a:ea typeface="HGPｺﾞｼｯｸM" panose="020B0600000000000000" pitchFamily="50" charset="-128"/>
            </a:endParaRPr>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19</a:t>
            </a:fld>
            <a:endParaRPr kumimoji="1" lang="ja-JP" altLang="en-US" dirty="0"/>
          </a:p>
        </p:txBody>
      </p:sp>
      <p:sp>
        <p:nvSpPr>
          <p:cNvPr id="22" name="フローチャート: データ 21"/>
          <p:cNvSpPr/>
          <p:nvPr/>
        </p:nvSpPr>
        <p:spPr>
          <a:xfrm>
            <a:off x="10142078" y="436395"/>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テキスト ボックス 22"/>
          <p:cNvSpPr txBox="1"/>
          <p:nvPr/>
        </p:nvSpPr>
        <p:spPr>
          <a:xfrm>
            <a:off x="10315477" y="516244"/>
            <a:ext cx="492443" cy="1184244"/>
          </a:xfrm>
          <a:prstGeom prst="rect">
            <a:avLst/>
          </a:prstGeom>
          <a:noFill/>
        </p:spPr>
        <p:txBody>
          <a:bodyPr vert="eaVert" wrap="square" rtlCol="0">
            <a:spAutoFit/>
          </a:bodyPr>
          <a:lstStyle/>
          <a:p>
            <a:r>
              <a:rPr lang="ja-JP" altLang="en-US" sz="2000" dirty="0" smtClean="0"/>
              <a:t>仮説</a:t>
            </a:r>
            <a:r>
              <a:rPr lang="ja-JP" altLang="en-US" sz="2000" dirty="0"/>
              <a:t>導出</a:t>
            </a:r>
            <a:endParaRPr kumimoji="1" lang="ja-JP" altLang="en-US" sz="2000" dirty="0"/>
          </a:p>
        </p:txBody>
      </p:sp>
      <p:sp>
        <p:nvSpPr>
          <p:cNvPr id="30" name="フローチャート: データ 29"/>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44" name="フローチャート: データ 43"/>
          <p:cNvSpPr/>
          <p:nvPr/>
        </p:nvSpPr>
        <p:spPr>
          <a:xfrm>
            <a:off x="8287444"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5" name="フローチャート: データ 44"/>
          <p:cNvSpPr/>
          <p:nvPr/>
        </p:nvSpPr>
        <p:spPr>
          <a:xfrm>
            <a:off x="8906816"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6" name="フローチャート: データ 45"/>
          <p:cNvSpPr/>
          <p:nvPr/>
        </p:nvSpPr>
        <p:spPr>
          <a:xfrm>
            <a:off x="9540742" y="72497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フローチャート: データ 46"/>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8426202" y="733898"/>
            <a:ext cx="430887" cy="1103938"/>
          </a:xfrm>
          <a:prstGeom prst="rect">
            <a:avLst/>
          </a:prstGeom>
          <a:noFill/>
        </p:spPr>
        <p:txBody>
          <a:bodyPr vert="eaVert" wrap="square" rtlCol="0">
            <a:spAutoFit/>
          </a:bodyPr>
          <a:lstStyle/>
          <a:p>
            <a:r>
              <a:rPr lang="ja-JP" altLang="en-US" sz="1600" dirty="0"/>
              <a:t>現状</a:t>
            </a:r>
            <a:r>
              <a:rPr lang="ja-JP" altLang="en-US" sz="1600" dirty="0" smtClean="0"/>
              <a:t>分析</a:t>
            </a:r>
            <a:endParaRPr kumimoji="1" lang="ja-JP" altLang="en-US" sz="1600" dirty="0"/>
          </a:p>
        </p:txBody>
      </p:sp>
      <p:sp>
        <p:nvSpPr>
          <p:cNvPr id="49" name="テキスト ボックス 48"/>
          <p:cNvSpPr txBox="1"/>
          <p:nvPr/>
        </p:nvSpPr>
        <p:spPr>
          <a:xfrm>
            <a:off x="9038789" y="740466"/>
            <a:ext cx="430887" cy="1134445"/>
          </a:xfrm>
          <a:prstGeom prst="rect">
            <a:avLst/>
          </a:prstGeom>
          <a:noFill/>
        </p:spPr>
        <p:txBody>
          <a:bodyPr vert="eaVert" wrap="square" rtlCol="0">
            <a:spAutoFit/>
          </a:bodyPr>
          <a:lstStyle/>
          <a:p>
            <a:r>
              <a:rPr lang="ja-JP" altLang="en-US" sz="1600" dirty="0"/>
              <a:t>問題意識</a:t>
            </a:r>
            <a:endParaRPr kumimoji="1" lang="ja-JP" altLang="en-US" sz="1600" dirty="0"/>
          </a:p>
        </p:txBody>
      </p:sp>
      <p:sp>
        <p:nvSpPr>
          <p:cNvPr id="50" name="テキスト ボックス 49"/>
          <p:cNvSpPr txBox="1"/>
          <p:nvPr/>
        </p:nvSpPr>
        <p:spPr>
          <a:xfrm>
            <a:off x="9665850" y="754318"/>
            <a:ext cx="430887" cy="1158482"/>
          </a:xfrm>
          <a:prstGeom prst="rect">
            <a:avLst/>
          </a:prstGeom>
          <a:noFill/>
        </p:spPr>
        <p:txBody>
          <a:bodyPr vert="eaVert" wrap="square" rtlCol="0">
            <a:spAutoFit/>
          </a:bodyPr>
          <a:lstStyle/>
          <a:p>
            <a:r>
              <a:rPr lang="ja-JP" altLang="en-US" sz="1600" dirty="0"/>
              <a:t>研究</a:t>
            </a:r>
            <a:r>
              <a:rPr lang="ja-JP" altLang="en-US" sz="1600" dirty="0" smtClean="0"/>
              <a:t>目的</a:t>
            </a:r>
            <a:endParaRPr kumimoji="1" lang="ja-JP" altLang="en-US" sz="1600" dirty="0"/>
          </a:p>
        </p:txBody>
      </p:sp>
      <p:sp>
        <p:nvSpPr>
          <p:cNvPr id="51" name="テキスト ボックス 50"/>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1006391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solidFill>
                  <a:schemeClr val="tx1"/>
                </a:solidFill>
              </a:rPr>
              <a:t>目次</a:t>
            </a:r>
          </a:p>
        </p:txBody>
      </p:sp>
      <p:sp>
        <p:nvSpPr>
          <p:cNvPr id="3" name="コンテンツ プレースホルダー 2"/>
          <p:cNvSpPr>
            <a:spLocks noGrp="1"/>
          </p:cNvSpPr>
          <p:nvPr>
            <p:ph idx="1"/>
          </p:nvPr>
        </p:nvSpPr>
        <p:spPr>
          <a:xfrm>
            <a:off x="1213196" y="2035209"/>
            <a:ext cx="10058400" cy="4023360"/>
          </a:xfrm>
        </p:spPr>
        <p:txBody>
          <a:bodyPr>
            <a:normAutofit/>
          </a:bodyPr>
          <a:lstStyle/>
          <a:p>
            <a:r>
              <a:rPr lang="ja-JP" altLang="en-US" sz="2800" dirty="0"/>
              <a:t>１．イントロダクション</a:t>
            </a:r>
            <a:endParaRPr lang="en-US" altLang="ja-JP" sz="2800" dirty="0"/>
          </a:p>
          <a:p>
            <a:r>
              <a:rPr lang="ja-JP" altLang="en-US" sz="2800" dirty="0"/>
              <a:t>２．</a:t>
            </a:r>
            <a:r>
              <a:rPr kumimoji="1" lang="ja-JP" altLang="en-US" sz="2800" dirty="0"/>
              <a:t>現状分析</a:t>
            </a:r>
            <a:endParaRPr kumimoji="1" lang="en-US" altLang="ja-JP" sz="2800" dirty="0"/>
          </a:p>
          <a:p>
            <a:r>
              <a:rPr lang="ja-JP" altLang="en-US" sz="2800" dirty="0"/>
              <a:t>３．問題意識</a:t>
            </a:r>
            <a:endParaRPr lang="en-US" altLang="ja-JP" sz="2800" dirty="0"/>
          </a:p>
          <a:p>
            <a:r>
              <a:rPr lang="ja-JP" altLang="en-US" sz="2800" dirty="0"/>
              <a:t>４．研究目的</a:t>
            </a:r>
            <a:endParaRPr lang="en-US" altLang="ja-JP" sz="2800" dirty="0"/>
          </a:p>
          <a:p>
            <a:r>
              <a:rPr lang="ja-JP" altLang="en-US" sz="2800" dirty="0"/>
              <a:t>５．仮説導出</a:t>
            </a:r>
            <a:endParaRPr lang="en-US" altLang="ja-JP" sz="2800" dirty="0"/>
          </a:p>
          <a:p>
            <a:r>
              <a:rPr lang="ja-JP" altLang="en-US" sz="2800" dirty="0"/>
              <a:t>６．仮説</a:t>
            </a:r>
            <a:endParaRPr lang="en-US" altLang="ja-JP" sz="2800" dirty="0"/>
          </a:p>
          <a:p>
            <a:r>
              <a:rPr lang="ja-JP" altLang="en-US" sz="2800" dirty="0"/>
              <a:t>７．参考文献</a:t>
            </a:r>
            <a:endParaRPr lang="en-US" altLang="ja-JP" sz="2800" dirty="0"/>
          </a:p>
        </p:txBody>
      </p:sp>
      <p:pic>
        <p:nvPicPr>
          <p:cNvPr id="1026"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48113" flipH="1">
            <a:off x="6751429" y="2449068"/>
            <a:ext cx="1670732" cy="13967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823200" flipH="1">
            <a:off x="8199366" y="3264469"/>
            <a:ext cx="1890489" cy="15804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42543" flipH="1">
            <a:off x="9836097" y="4334256"/>
            <a:ext cx="2294520" cy="1918219"/>
          </a:xfrm>
          <a:prstGeom prst="rect">
            <a:avLst/>
          </a:prstGeom>
          <a:noFill/>
          <a:extLst>
            <a:ext uri="{909E8E84-426E-40DD-AFC4-6F175D3DCCD1}">
              <a14:hiddenFill xmlns:a14="http://schemas.microsoft.com/office/drawing/2010/main">
                <a:solidFill>
                  <a:srgbClr val="FFFFFF"/>
                </a:solidFill>
              </a14:hiddenFill>
            </a:ext>
          </a:extLst>
        </p:spPr>
      </p:pic>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4876" y="218155"/>
            <a:ext cx="1636620" cy="1519205"/>
          </a:xfrm>
          <a:prstGeom prst="rect">
            <a:avLst/>
          </a:prstGeom>
        </p:spPr>
      </p:pic>
      <p:pic>
        <p:nvPicPr>
          <p:cNvPr id="8"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78929" flipH="1">
            <a:off x="5562332" y="1928192"/>
            <a:ext cx="1360129" cy="11370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動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78929" flipH="1">
            <a:off x="4507941" y="1516668"/>
            <a:ext cx="1111366" cy="929102"/>
          </a:xfrm>
          <a:prstGeom prst="rect">
            <a:avLst/>
          </a:prstGeom>
          <a:noFill/>
          <a:extLst>
            <a:ext uri="{909E8E84-426E-40DD-AFC4-6F175D3DCCD1}">
              <a14:hiddenFill xmlns:a14="http://schemas.microsoft.com/office/drawing/2010/main">
                <a:solidFill>
                  <a:srgbClr val="FFFFFF"/>
                </a:solidFill>
              </a14:hiddenFill>
            </a:ext>
          </a:extLst>
        </p:spPr>
      </p:pic>
      <p:sp>
        <p:nvSpPr>
          <p:cNvPr id="4" name="スライド番号プレースホルダー 3"/>
          <p:cNvSpPr>
            <a:spLocks noGrp="1"/>
          </p:cNvSpPr>
          <p:nvPr>
            <p:ph type="sldNum" sz="quarter" idx="12"/>
          </p:nvPr>
        </p:nvSpPr>
        <p:spPr/>
        <p:txBody>
          <a:bodyPr/>
          <a:lstStyle/>
          <a:p>
            <a:fld id="{9D23DDC4-6ED9-43D8-82E0-EAEB918B13F3}" type="slidenum">
              <a:rPr kumimoji="1" lang="ja-JP" altLang="en-US" smtClean="0"/>
              <a:t>2</a:t>
            </a:fld>
            <a:endParaRPr kumimoji="1" lang="ja-JP" altLang="en-US" dirty="0"/>
          </a:p>
        </p:txBody>
      </p:sp>
    </p:spTree>
    <p:extLst>
      <p:ext uri="{BB962C8B-B14F-4D97-AF65-F5344CB8AC3E}">
        <p14:creationId xmlns:p14="http://schemas.microsoft.com/office/powerpoint/2010/main" val="36158670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1357163" y="2331041"/>
            <a:ext cx="2444816" cy="181153"/>
          </a:xfrm>
          <a:prstGeom prst="roundRect">
            <a:avLst/>
          </a:prstGeom>
          <a:solidFill>
            <a:srgbClr val="43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smtClean="0"/>
              <a:t>仮説</a:t>
            </a:r>
            <a:r>
              <a:rPr lang="ja-JP" altLang="en-US" dirty="0"/>
              <a:t>導出</a:t>
            </a:r>
            <a:endParaRPr kumimoji="1" lang="ja-JP" altLang="en-US" dirty="0"/>
          </a:p>
        </p:txBody>
      </p:sp>
      <p:sp>
        <p:nvSpPr>
          <p:cNvPr id="5" name="テキスト ボックス 4"/>
          <p:cNvSpPr txBox="1"/>
          <p:nvPr/>
        </p:nvSpPr>
        <p:spPr>
          <a:xfrm>
            <a:off x="1289786" y="2069431"/>
            <a:ext cx="2704697" cy="523220"/>
          </a:xfrm>
          <a:prstGeom prst="rect">
            <a:avLst/>
          </a:prstGeom>
          <a:noFill/>
        </p:spPr>
        <p:txBody>
          <a:bodyPr wrap="square" rtlCol="0">
            <a:spAutoFit/>
          </a:bodyPr>
          <a:lstStyle/>
          <a:p>
            <a:r>
              <a:rPr kumimoji="1" lang="ja-JP" altLang="en-US" sz="2800" dirty="0" smtClean="0"/>
              <a:t>スキーマの公理</a:t>
            </a:r>
            <a:endParaRPr kumimoji="1" lang="ja-JP" altLang="en-US" sz="2800" dirty="0"/>
          </a:p>
        </p:txBody>
      </p:sp>
      <p:sp>
        <p:nvSpPr>
          <p:cNvPr id="8" name="テキスト ボックス 7"/>
          <p:cNvSpPr txBox="1"/>
          <p:nvPr/>
        </p:nvSpPr>
        <p:spPr>
          <a:xfrm>
            <a:off x="2021306" y="2924722"/>
            <a:ext cx="8422105" cy="2308324"/>
          </a:xfrm>
          <a:prstGeom prst="rect">
            <a:avLst/>
          </a:prstGeom>
          <a:noFill/>
        </p:spPr>
        <p:txBody>
          <a:bodyPr wrap="square" rtlCol="0">
            <a:spAutoFit/>
          </a:bodyPr>
          <a:lstStyle/>
          <a:p>
            <a:r>
              <a:rPr kumimoji="1" lang="ja-JP" altLang="en-US" sz="2400" dirty="0" smtClean="0"/>
              <a:t>事実</a:t>
            </a:r>
            <a:r>
              <a:rPr kumimoji="1" lang="en-US" altLang="ja-JP" sz="2400" dirty="0" smtClean="0"/>
              <a:t>/</a:t>
            </a:r>
            <a:r>
              <a:rPr kumimoji="1" lang="ja-JP" altLang="en-US" sz="2400" dirty="0" smtClean="0"/>
              <a:t>概念スキーマ、状況スキーマ、情動スキーマなどの対人コミュニケーション・スキーマは、互いに関係しあってスキーマのネットワークを形成し、行動を生み出している。</a:t>
            </a:r>
            <a:endParaRPr kumimoji="1" lang="en-US" altLang="ja-JP" sz="2400" dirty="0" smtClean="0"/>
          </a:p>
          <a:p>
            <a:r>
              <a:rPr lang="ja-JP" altLang="en-US" sz="2400" dirty="0" smtClean="0"/>
              <a:t>また</a:t>
            </a:r>
            <a:r>
              <a:rPr lang="ja-JP" altLang="en-US" sz="2400" dirty="0"/>
              <a:t>、</a:t>
            </a:r>
            <a:r>
              <a:rPr kumimoji="1" lang="ja-JP" altLang="en-US" sz="2400" dirty="0" smtClean="0"/>
              <a:t>これらのスキーマの中の一つが変化すると、関連しあっているその他のスキーマにも変化が起こり、最終的には行動そのものにも変化が生じる。</a:t>
            </a:r>
            <a:r>
              <a:rPr kumimoji="1" lang="en-US" altLang="ja-JP" sz="2400" dirty="0" smtClean="0"/>
              <a:t>(</a:t>
            </a:r>
            <a:r>
              <a:rPr kumimoji="1" lang="ja-JP" altLang="en-US" sz="2400" dirty="0" smtClean="0"/>
              <a:t>西田</a:t>
            </a:r>
            <a:r>
              <a:rPr lang="ja-JP" altLang="en-US" sz="2400" dirty="0" smtClean="0"/>
              <a:t>，</a:t>
            </a:r>
            <a:r>
              <a:rPr lang="en-US" altLang="ja-JP" sz="2400" dirty="0" smtClean="0"/>
              <a:t>2000</a:t>
            </a:r>
            <a:r>
              <a:rPr kumimoji="1" lang="en-US" altLang="ja-JP" sz="2400" dirty="0" smtClean="0"/>
              <a:t>)</a:t>
            </a:r>
            <a:endParaRPr kumimoji="1" lang="ja-JP" altLang="en-US" sz="2400" dirty="0"/>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20</a:t>
            </a:fld>
            <a:endParaRPr kumimoji="1" lang="ja-JP" altLang="en-US" dirty="0"/>
          </a:p>
        </p:txBody>
      </p:sp>
      <p:sp>
        <p:nvSpPr>
          <p:cNvPr id="9" name="フローチャート: データ 8"/>
          <p:cNvSpPr/>
          <p:nvPr/>
        </p:nvSpPr>
        <p:spPr>
          <a:xfrm>
            <a:off x="10142078" y="436395"/>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10315477" y="516244"/>
            <a:ext cx="492443" cy="1184244"/>
          </a:xfrm>
          <a:prstGeom prst="rect">
            <a:avLst/>
          </a:prstGeom>
          <a:noFill/>
        </p:spPr>
        <p:txBody>
          <a:bodyPr vert="eaVert" wrap="square" rtlCol="0">
            <a:spAutoFit/>
          </a:bodyPr>
          <a:lstStyle/>
          <a:p>
            <a:r>
              <a:rPr lang="ja-JP" altLang="en-US" sz="2000" dirty="0" smtClean="0"/>
              <a:t>仮説</a:t>
            </a:r>
            <a:r>
              <a:rPr lang="ja-JP" altLang="en-US" sz="2000" dirty="0"/>
              <a:t>導出</a:t>
            </a:r>
            <a:endParaRPr kumimoji="1" lang="ja-JP" altLang="en-US" sz="2000" dirty="0"/>
          </a:p>
        </p:txBody>
      </p:sp>
      <p:sp>
        <p:nvSpPr>
          <p:cNvPr id="11" name="フローチャート: データ 10"/>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13" name="フローチャート: データ 12"/>
          <p:cNvSpPr/>
          <p:nvPr/>
        </p:nvSpPr>
        <p:spPr>
          <a:xfrm>
            <a:off x="8287444"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フローチャート: データ 13"/>
          <p:cNvSpPr/>
          <p:nvPr/>
        </p:nvSpPr>
        <p:spPr>
          <a:xfrm>
            <a:off x="8906816"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フローチャート: データ 14"/>
          <p:cNvSpPr/>
          <p:nvPr/>
        </p:nvSpPr>
        <p:spPr>
          <a:xfrm>
            <a:off x="9540742" y="72497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フローチャート: データ 15"/>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16"/>
          <p:cNvSpPr txBox="1"/>
          <p:nvPr/>
        </p:nvSpPr>
        <p:spPr>
          <a:xfrm>
            <a:off x="8426202" y="733898"/>
            <a:ext cx="430887" cy="1103938"/>
          </a:xfrm>
          <a:prstGeom prst="rect">
            <a:avLst/>
          </a:prstGeom>
          <a:noFill/>
        </p:spPr>
        <p:txBody>
          <a:bodyPr vert="eaVert" wrap="square" rtlCol="0">
            <a:spAutoFit/>
          </a:bodyPr>
          <a:lstStyle/>
          <a:p>
            <a:r>
              <a:rPr lang="ja-JP" altLang="en-US" sz="1600" dirty="0"/>
              <a:t>現状</a:t>
            </a:r>
            <a:r>
              <a:rPr lang="ja-JP" altLang="en-US" sz="1600" dirty="0" smtClean="0"/>
              <a:t>分析</a:t>
            </a:r>
            <a:endParaRPr kumimoji="1" lang="ja-JP" altLang="en-US" sz="1600" dirty="0"/>
          </a:p>
        </p:txBody>
      </p:sp>
      <p:sp>
        <p:nvSpPr>
          <p:cNvPr id="18" name="テキスト ボックス 17"/>
          <p:cNvSpPr txBox="1"/>
          <p:nvPr/>
        </p:nvSpPr>
        <p:spPr>
          <a:xfrm>
            <a:off x="9038789" y="740466"/>
            <a:ext cx="430887" cy="1134445"/>
          </a:xfrm>
          <a:prstGeom prst="rect">
            <a:avLst/>
          </a:prstGeom>
          <a:noFill/>
        </p:spPr>
        <p:txBody>
          <a:bodyPr vert="eaVert" wrap="square" rtlCol="0">
            <a:spAutoFit/>
          </a:bodyPr>
          <a:lstStyle/>
          <a:p>
            <a:r>
              <a:rPr lang="ja-JP" altLang="en-US" sz="1600" dirty="0"/>
              <a:t>問題意識</a:t>
            </a:r>
            <a:endParaRPr kumimoji="1" lang="ja-JP" altLang="en-US" sz="1600" dirty="0"/>
          </a:p>
        </p:txBody>
      </p:sp>
      <p:sp>
        <p:nvSpPr>
          <p:cNvPr id="19" name="テキスト ボックス 18"/>
          <p:cNvSpPr txBox="1"/>
          <p:nvPr/>
        </p:nvSpPr>
        <p:spPr>
          <a:xfrm>
            <a:off x="9665850" y="754318"/>
            <a:ext cx="430887" cy="1158482"/>
          </a:xfrm>
          <a:prstGeom prst="rect">
            <a:avLst/>
          </a:prstGeom>
          <a:noFill/>
        </p:spPr>
        <p:txBody>
          <a:bodyPr vert="eaVert" wrap="square" rtlCol="0">
            <a:spAutoFit/>
          </a:bodyPr>
          <a:lstStyle/>
          <a:p>
            <a:r>
              <a:rPr lang="ja-JP" altLang="en-US" sz="1600" dirty="0"/>
              <a:t>研究</a:t>
            </a:r>
            <a:r>
              <a:rPr lang="ja-JP" altLang="en-US" sz="1600" dirty="0" smtClean="0"/>
              <a:t>目的</a:t>
            </a:r>
            <a:endParaRPr kumimoji="1" lang="ja-JP" altLang="en-US" sz="1600" dirty="0"/>
          </a:p>
        </p:txBody>
      </p:sp>
      <p:sp>
        <p:nvSpPr>
          <p:cNvPr id="20" name="テキスト ボックス 19"/>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7990375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円/楕円 32"/>
          <p:cNvSpPr/>
          <p:nvPr/>
        </p:nvSpPr>
        <p:spPr>
          <a:xfrm>
            <a:off x="459302" y="1312467"/>
            <a:ext cx="7409398" cy="5707559"/>
          </a:xfrm>
          <a:prstGeom prst="ellipse">
            <a:avLst/>
          </a:prstGeom>
          <a:solidFill>
            <a:schemeClr val="bg2">
              <a:lumMod val="75000"/>
              <a:alpha val="45098"/>
            </a:schemeClr>
          </a:solidFill>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594729" y="4318764"/>
            <a:ext cx="2254108" cy="400110"/>
          </a:xfrm>
          <a:prstGeom prst="rect">
            <a:avLst/>
          </a:prstGeom>
          <a:solidFill>
            <a:srgbClr val="CCCCFF">
              <a:alpha val="83922"/>
            </a:srgbClr>
          </a:solidFill>
          <a:ln>
            <a:solidFill>
              <a:schemeClr val="tx2">
                <a:lumMod val="50000"/>
              </a:schemeClr>
            </a:solidFill>
          </a:ln>
          <a:effectLst>
            <a:softEdge rad="127000"/>
          </a:effectLst>
        </p:spPr>
        <p:txBody>
          <a:bodyPr wrap="square" rtlCol="0">
            <a:spAutoFit/>
          </a:bodyPr>
          <a:lstStyle/>
          <a:p>
            <a:pPr algn="ctr"/>
            <a:r>
              <a:rPr lang="ja-JP" altLang="en-US" sz="2000" dirty="0"/>
              <a:t>過去</a:t>
            </a:r>
            <a:r>
              <a:rPr lang="ja-JP" altLang="en-US" sz="2000" dirty="0" smtClean="0"/>
              <a:t>の反応や</a:t>
            </a:r>
            <a:r>
              <a:rPr kumimoji="1" lang="ja-JP" altLang="en-US" sz="2000" dirty="0" smtClean="0"/>
              <a:t>経験</a:t>
            </a:r>
            <a:endParaRPr kumimoji="1" lang="ja-JP" altLang="en-US" sz="2000" dirty="0"/>
          </a:p>
        </p:txBody>
      </p:sp>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4" name="テキスト ボックス 3"/>
          <p:cNvSpPr txBox="1"/>
          <p:nvPr/>
        </p:nvSpPr>
        <p:spPr>
          <a:xfrm>
            <a:off x="1321626" y="4681843"/>
            <a:ext cx="2244836" cy="400110"/>
          </a:xfrm>
          <a:prstGeom prst="rect">
            <a:avLst/>
          </a:prstGeom>
          <a:solidFill>
            <a:srgbClr val="23E5E5">
              <a:alpha val="65098"/>
            </a:srgbClr>
          </a:solidFill>
          <a:ln>
            <a:solidFill>
              <a:schemeClr val="tx2">
                <a:lumMod val="50000"/>
              </a:schemeClr>
            </a:solidFill>
          </a:ln>
          <a:effectLst>
            <a:softEdge rad="127000"/>
          </a:effectLst>
        </p:spPr>
        <p:txBody>
          <a:bodyPr wrap="square" rtlCol="0">
            <a:spAutoFit/>
          </a:bodyPr>
          <a:lstStyle/>
          <a:p>
            <a:pPr algn="ctr"/>
            <a:r>
              <a:rPr lang="ja-JP" altLang="en-US" sz="2000" dirty="0" smtClean="0"/>
              <a:t>過去の反応や経験</a:t>
            </a:r>
            <a:endParaRPr kumimoji="1" lang="ja-JP" altLang="en-US" sz="2000" dirty="0"/>
          </a:p>
        </p:txBody>
      </p:sp>
      <p:sp>
        <p:nvSpPr>
          <p:cNvPr id="6" name="テキスト ボックス 5"/>
          <p:cNvSpPr txBox="1"/>
          <p:nvPr/>
        </p:nvSpPr>
        <p:spPr>
          <a:xfrm>
            <a:off x="1907046" y="5034854"/>
            <a:ext cx="2224166" cy="410178"/>
          </a:xfrm>
          <a:prstGeom prst="rect">
            <a:avLst/>
          </a:prstGeom>
          <a:solidFill>
            <a:schemeClr val="accent2">
              <a:lumMod val="60000"/>
              <a:lumOff val="40000"/>
              <a:alpha val="74902"/>
            </a:schemeClr>
          </a:solidFill>
          <a:ln>
            <a:solidFill>
              <a:schemeClr val="tx2">
                <a:lumMod val="50000"/>
              </a:schemeClr>
            </a:solidFill>
          </a:ln>
          <a:effectLst>
            <a:softEdge rad="127000"/>
          </a:effectLst>
        </p:spPr>
        <p:txBody>
          <a:bodyPr wrap="square" rtlCol="0">
            <a:spAutoFit/>
          </a:bodyPr>
          <a:lstStyle/>
          <a:p>
            <a:pPr algn="ctr"/>
            <a:r>
              <a:rPr lang="ja-JP" altLang="en-US" sz="2000" dirty="0"/>
              <a:t>過去</a:t>
            </a:r>
            <a:r>
              <a:rPr lang="ja-JP" altLang="en-US" sz="2000" dirty="0" smtClean="0"/>
              <a:t>の反応や</a:t>
            </a:r>
            <a:r>
              <a:rPr kumimoji="1" lang="ja-JP" altLang="en-US" sz="2000" dirty="0" smtClean="0"/>
              <a:t>経験</a:t>
            </a:r>
            <a:endParaRPr kumimoji="1" lang="ja-JP" altLang="en-US" sz="2000" dirty="0"/>
          </a:p>
        </p:txBody>
      </p:sp>
      <p:sp>
        <p:nvSpPr>
          <p:cNvPr id="8" name="テキスト ボックス 7"/>
          <p:cNvSpPr txBox="1"/>
          <p:nvPr/>
        </p:nvSpPr>
        <p:spPr>
          <a:xfrm>
            <a:off x="5023772" y="5358361"/>
            <a:ext cx="2254108" cy="400110"/>
          </a:xfrm>
          <a:prstGeom prst="rect">
            <a:avLst/>
          </a:prstGeom>
          <a:solidFill>
            <a:srgbClr val="99FF66">
              <a:alpha val="84706"/>
            </a:srgbClr>
          </a:solidFill>
          <a:ln>
            <a:solidFill>
              <a:schemeClr val="tx2">
                <a:lumMod val="50000"/>
              </a:schemeClr>
            </a:solidFill>
          </a:ln>
          <a:effectLst>
            <a:softEdge rad="127000"/>
          </a:effectLst>
        </p:spPr>
        <p:txBody>
          <a:bodyPr wrap="square" rtlCol="0">
            <a:spAutoFit/>
          </a:bodyPr>
          <a:lstStyle/>
          <a:p>
            <a:pPr algn="ctr"/>
            <a:r>
              <a:rPr lang="ja-JP" altLang="en-US" sz="2000" dirty="0"/>
              <a:t>過去</a:t>
            </a:r>
            <a:r>
              <a:rPr lang="ja-JP" altLang="en-US" sz="2000" dirty="0" smtClean="0"/>
              <a:t>の反応や</a:t>
            </a:r>
            <a:r>
              <a:rPr kumimoji="1" lang="ja-JP" altLang="en-US" sz="2000" dirty="0" smtClean="0"/>
              <a:t>経験</a:t>
            </a:r>
            <a:endParaRPr kumimoji="1" lang="ja-JP" altLang="en-US" sz="2000" dirty="0"/>
          </a:p>
        </p:txBody>
      </p:sp>
      <p:sp>
        <p:nvSpPr>
          <p:cNvPr id="9" name="テキスト ボックス 8"/>
          <p:cNvSpPr txBox="1"/>
          <p:nvPr/>
        </p:nvSpPr>
        <p:spPr>
          <a:xfrm>
            <a:off x="5288931" y="5018521"/>
            <a:ext cx="2224166" cy="410178"/>
          </a:xfrm>
          <a:prstGeom prst="rect">
            <a:avLst/>
          </a:prstGeom>
          <a:solidFill>
            <a:srgbClr val="00CCFF">
              <a:alpha val="80000"/>
            </a:srgbClr>
          </a:solidFill>
          <a:ln>
            <a:solidFill>
              <a:schemeClr val="tx2">
                <a:lumMod val="50000"/>
              </a:schemeClr>
            </a:solidFill>
          </a:ln>
          <a:effectLst>
            <a:softEdge rad="127000"/>
          </a:effectLst>
        </p:spPr>
        <p:txBody>
          <a:bodyPr wrap="square" rtlCol="0">
            <a:spAutoFit/>
          </a:bodyPr>
          <a:lstStyle/>
          <a:p>
            <a:pPr algn="ctr"/>
            <a:r>
              <a:rPr lang="ja-JP" altLang="en-US" sz="2000" dirty="0"/>
              <a:t>過去</a:t>
            </a:r>
            <a:r>
              <a:rPr lang="ja-JP" altLang="en-US" sz="2000" dirty="0" smtClean="0"/>
              <a:t>の反応や</a:t>
            </a:r>
            <a:r>
              <a:rPr kumimoji="1" lang="ja-JP" altLang="en-US" sz="2000" dirty="0" smtClean="0"/>
              <a:t>経験</a:t>
            </a:r>
            <a:endParaRPr kumimoji="1" lang="ja-JP" altLang="en-US" sz="2000" dirty="0"/>
          </a:p>
        </p:txBody>
      </p:sp>
      <p:sp>
        <p:nvSpPr>
          <p:cNvPr id="11" name="テキスト ボックス 10"/>
          <p:cNvSpPr txBox="1"/>
          <p:nvPr/>
        </p:nvSpPr>
        <p:spPr>
          <a:xfrm rot="20492440">
            <a:off x="488303" y="2333443"/>
            <a:ext cx="3361211" cy="461665"/>
          </a:xfrm>
          <a:prstGeom prst="rect">
            <a:avLst/>
          </a:prstGeom>
          <a:noFill/>
        </p:spPr>
        <p:txBody>
          <a:bodyPr wrap="square" rtlCol="0">
            <a:spAutoFit/>
          </a:bodyPr>
          <a:lstStyle/>
          <a:p>
            <a:r>
              <a:rPr kumimoji="1" lang="en-US" altLang="ja-JP" sz="2400" dirty="0" smtClean="0">
                <a:latin typeface="HGP創英角ｺﾞｼｯｸUB" panose="020B0900000000000000" pitchFamily="50" charset="-128"/>
                <a:ea typeface="HGP創英角ｺﾞｼｯｸUB" panose="020B0900000000000000" pitchFamily="50" charset="-128"/>
              </a:rPr>
              <a:t>〈</a:t>
            </a:r>
            <a:r>
              <a:rPr kumimoji="1" lang="ja-JP" altLang="en-US" sz="2400" dirty="0" smtClean="0">
                <a:latin typeface="HGP創英角ｺﾞｼｯｸUB" panose="020B0900000000000000" pitchFamily="50" charset="-128"/>
                <a:ea typeface="HGP創英角ｺﾞｼｯｸUB" panose="020B0900000000000000" pitchFamily="50" charset="-128"/>
              </a:rPr>
              <a:t>スキーマの</a:t>
            </a:r>
            <a:r>
              <a:rPr lang="ja-JP" altLang="en-US" sz="2400" dirty="0">
                <a:latin typeface="HGP創英角ｺﾞｼｯｸUB" panose="020B0900000000000000" pitchFamily="50" charset="-128"/>
                <a:ea typeface="HGP創英角ｺﾞｼｯｸUB" panose="020B0900000000000000" pitchFamily="50" charset="-128"/>
              </a:rPr>
              <a:t>ネ</a:t>
            </a:r>
            <a:r>
              <a:rPr kumimoji="1" lang="ja-JP" altLang="en-US" sz="2400" dirty="0" smtClean="0">
                <a:latin typeface="HGP創英角ｺﾞｼｯｸUB" panose="020B0900000000000000" pitchFamily="50" charset="-128"/>
                <a:ea typeface="HGP創英角ｺﾞｼｯｸUB" panose="020B0900000000000000" pitchFamily="50" charset="-128"/>
              </a:rPr>
              <a:t>ットワーク</a:t>
            </a:r>
            <a:r>
              <a:rPr kumimoji="1" lang="en-US" altLang="ja-JP" sz="2400" dirty="0" smtClean="0">
                <a:latin typeface="HGP創英角ｺﾞｼｯｸUB" panose="020B0900000000000000" pitchFamily="50" charset="-128"/>
                <a:ea typeface="HGP創英角ｺﾞｼｯｸUB" panose="020B0900000000000000" pitchFamily="50" charset="-128"/>
              </a:rPr>
              <a:t>〉</a:t>
            </a:r>
            <a:endParaRPr kumimoji="1" lang="ja-JP" altLang="en-US" sz="2400" dirty="0">
              <a:latin typeface="HGP創英角ｺﾞｼｯｸUB" panose="020B0900000000000000" pitchFamily="50" charset="-128"/>
              <a:ea typeface="HGP創英角ｺﾞｼｯｸUB" panose="020B0900000000000000" pitchFamily="50" charset="-128"/>
            </a:endParaRPr>
          </a:p>
        </p:txBody>
      </p:sp>
      <p:sp>
        <p:nvSpPr>
          <p:cNvPr id="12" name="円/楕円 11"/>
          <p:cNvSpPr/>
          <p:nvPr/>
        </p:nvSpPr>
        <p:spPr>
          <a:xfrm>
            <a:off x="960072" y="3725496"/>
            <a:ext cx="3681619" cy="207160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4794254" y="4665089"/>
            <a:ext cx="2224166" cy="410178"/>
          </a:xfrm>
          <a:prstGeom prst="rect">
            <a:avLst/>
          </a:prstGeom>
          <a:solidFill>
            <a:srgbClr val="FB7D5F">
              <a:alpha val="74902"/>
            </a:srgbClr>
          </a:solidFill>
          <a:ln>
            <a:solidFill>
              <a:schemeClr val="tx2">
                <a:lumMod val="50000"/>
              </a:schemeClr>
            </a:solidFill>
          </a:ln>
          <a:effectLst>
            <a:softEdge rad="127000"/>
          </a:effectLst>
        </p:spPr>
        <p:txBody>
          <a:bodyPr wrap="square" rtlCol="0">
            <a:spAutoFit/>
          </a:bodyPr>
          <a:lstStyle/>
          <a:p>
            <a:pPr algn="ctr"/>
            <a:r>
              <a:rPr lang="ja-JP" altLang="en-US" sz="2000" dirty="0"/>
              <a:t>過去</a:t>
            </a:r>
            <a:r>
              <a:rPr lang="ja-JP" altLang="en-US" sz="2000" dirty="0" smtClean="0"/>
              <a:t>の反応や</a:t>
            </a:r>
            <a:r>
              <a:rPr kumimoji="1" lang="ja-JP" altLang="en-US" sz="2000" dirty="0" smtClean="0"/>
              <a:t>経験</a:t>
            </a:r>
            <a:endParaRPr kumimoji="1" lang="ja-JP" altLang="en-US" sz="2000" dirty="0"/>
          </a:p>
        </p:txBody>
      </p:sp>
      <p:sp>
        <p:nvSpPr>
          <p:cNvPr id="16" name="円/楕円 15"/>
          <p:cNvSpPr/>
          <p:nvPr/>
        </p:nvSpPr>
        <p:spPr>
          <a:xfrm>
            <a:off x="4213702" y="4166247"/>
            <a:ext cx="3681619" cy="207160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4688772" y="2939155"/>
            <a:ext cx="2254108" cy="400110"/>
          </a:xfrm>
          <a:prstGeom prst="rect">
            <a:avLst/>
          </a:prstGeom>
          <a:solidFill>
            <a:srgbClr val="FF6699">
              <a:alpha val="85098"/>
            </a:srgbClr>
          </a:solidFill>
          <a:ln>
            <a:noFill/>
          </a:ln>
          <a:effectLst>
            <a:softEdge rad="127000"/>
          </a:effectLst>
        </p:spPr>
        <p:txBody>
          <a:bodyPr wrap="square" rtlCol="0">
            <a:spAutoFit/>
          </a:bodyPr>
          <a:lstStyle/>
          <a:p>
            <a:pPr algn="ctr"/>
            <a:r>
              <a:rPr lang="ja-JP" altLang="en-US" sz="2000" dirty="0"/>
              <a:t>過去</a:t>
            </a:r>
            <a:r>
              <a:rPr lang="ja-JP" altLang="en-US" sz="2000" dirty="0" smtClean="0"/>
              <a:t>の反応や</a:t>
            </a:r>
            <a:r>
              <a:rPr kumimoji="1" lang="ja-JP" altLang="en-US" sz="2000" dirty="0" smtClean="0"/>
              <a:t>経験</a:t>
            </a:r>
            <a:endParaRPr kumimoji="1" lang="ja-JP" altLang="en-US" sz="2000" dirty="0"/>
          </a:p>
        </p:txBody>
      </p:sp>
      <p:sp>
        <p:nvSpPr>
          <p:cNvPr id="29" name="テキスト ボックス 28"/>
          <p:cNvSpPr txBox="1"/>
          <p:nvPr/>
        </p:nvSpPr>
        <p:spPr>
          <a:xfrm>
            <a:off x="4218091" y="3296640"/>
            <a:ext cx="2224166" cy="410178"/>
          </a:xfrm>
          <a:prstGeom prst="rect">
            <a:avLst/>
          </a:prstGeom>
          <a:solidFill>
            <a:srgbClr val="5357F7">
              <a:alpha val="89020"/>
            </a:srgbClr>
          </a:solidFill>
          <a:ln>
            <a:noFill/>
          </a:ln>
          <a:effectLst>
            <a:softEdge rad="127000"/>
          </a:effectLst>
        </p:spPr>
        <p:txBody>
          <a:bodyPr wrap="square" rtlCol="0">
            <a:spAutoFit/>
          </a:bodyPr>
          <a:lstStyle/>
          <a:p>
            <a:pPr algn="ctr"/>
            <a:r>
              <a:rPr lang="ja-JP" altLang="en-US" sz="2000" dirty="0"/>
              <a:t>過去</a:t>
            </a:r>
            <a:r>
              <a:rPr lang="ja-JP" altLang="en-US" sz="2000" dirty="0" smtClean="0"/>
              <a:t>の反応や</a:t>
            </a:r>
            <a:r>
              <a:rPr kumimoji="1" lang="ja-JP" altLang="en-US" sz="2000" dirty="0" smtClean="0"/>
              <a:t>経験</a:t>
            </a:r>
            <a:endParaRPr kumimoji="1" lang="ja-JP" altLang="en-US" sz="2000" dirty="0"/>
          </a:p>
        </p:txBody>
      </p:sp>
      <p:sp>
        <p:nvSpPr>
          <p:cNvPr id="30" name="テキスト ボックス 29"/>
          <p:cNvSpPr txBox="1"/>
          <p:nvPr/>
        </p:nvSpPr>
        <p:spPr>
          <a:xfrm>
            <a:off x="4071474" y="2595167"/>
            <a:ext cx="2224166" cy="410178"/>
          </a:xfrm>
          <a:prstGeom prst="rect">
            <a:avLst/>
          </a:prstGeom>
          <a:solidFill>
            <a:srgbClr val="FFFF00">
              <a:alpha val="74902"/>
            </a:srgbClr>
          </a:solidFill>
          <a:ln>
            <a:noFill/>
          </a:ln>
          <a:effectLst>
            <a:softEdge rad="127000"/>
          </a:effectLst>
        </p:spPr>
        <p:txBody>
          <a:bodyPr wrap="square" rtlCol="0">
            <a:spAutoFit/>
          </a:bodyPr>
          <a:lstStyle/>
          <a:p>
            <a:pPr algn="ctr"/>
            <a:r>
              <a:rPr lang="ja-JP" altLang="en-US" sz="2000" dirty="0"/>
              <a:t>過去</a:t>
            </a:r>
            <a:r>
              <a:rPr lang="ja-JP" altLang="en-US" sz="2000" dirty="0" smtClean="0"/>
              <a:t>の反応や</a:t>
            </a:r>
            <a:r>
              <a:rPr kumimoji="1" lang="ja-JP" altLang="en-US" sz="2000" dirty="0" smtClean="0"/>
              <a:t>経験</a:t>
            </a:r>
            <a:endParaRPr kumimoji="1" lang="ja-JP" altLang="en-US" sz="2000" dirty="0"/>
          </a:p>
        </p:txBody>
      </p:sp>
      <p:sp>
        <p:nvSpPr>
          <p:cNvPr id="31" name="円/楕円 30"/>
          <p:cNvSpPr/>
          <p:nvPr/>
        </p:nvSpPr>
        <p:spPr>
          <a:xfrm>
            <a:off x="3489365" y="2053004"/>
            <a:ext cx="3681619" cy="207160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3783152" y="2000903"/>
            <a:ext cx="3094043" cy="400110"/>
          </a:xfrm>
          <a:prstGeom prst="rect">
            <a:avLst/>
          </a:prstGeom>
          <a:solidFill>
            <a:schemeClr val="bg1"/>
          </a:solidFill>
          <a:ln>
            <a:noFill/>
          </a:ln>
          <a:effectLst>
            <a:softEdge rad="31750"/>
          </a:effectLst>
        </p:spPr>
        <p:txBody>
          <a:bodyPr wrap="square" rtlCol="0">
            <a:spAutoFit/>
          </a:bodyPr>
          <a:lstStyle/>
          <a:p>
            <a:pPr algn="ctr"/>
            <a:r>
              <a:rPr lang="ja-JP" altLang="en-US" sz="2000" dirty="0" smtClean="0"/>
              <a:t>ディズニーの行列スキーマ</a:t>
            </a:r>
            <a:endParaRPr kumimoji="1" lang="ja-JP" altLang="en-US" sz="2000" dirty="0"/>
          </a:p>
        </p:txBody>
      </p:sp>
      <p:sp>
        <p:nvSpPr>
          <p:cNvPr id="5" name="テキスト ボックス 4"/>
          <p:cNvSpPr txBox="1"/>
          <p:nvPr/>
        </p:nvSpPr>
        <p:spPr>
          <a:xfrm>
            <a:off x="1427142" y="3660699"/>
            <a:ext cx="2685448" cy="400110"/>
          </a:xfrm>
          <a:prstGeom prst="rect">
            <a:avLst/>
          </a:prstGeom>
          <a:solidFill>
            <a:schemeClr val="bg1"/>
          </a:solidFill>
          <a:ln>
            <a:noFill/>
          </a:ln>
          <a:effectLst>
            <a:softEdge rad="31750"/>
          </a:effectLst>
        </p:spPr>
        <p:txBody>
          <a:bodyPr wrap="square" rtlCol="0">
            <a:spAutoFit/>
          </a:bodyPr>
          <a:lstStyle/>
          <a:p>
            <a:pPr algn="ctr"/>
            <a:r>
              <a:rPr lang="ja-JP" altLang="en-US" sz="2000" dirty="0" smtClean="0"/>
              <a:t>飲食店の行列スキーマ</a:t>
            </a:r>
            <a:endParaRPr kumimoji="1" lang="ja-JP" altLang="en-US" sz="2000" dirty="0"/>
          </a:p>
        </p:txBody>
      </p:sp>
      <p:sp>
        <p:nvSpPr>
          <p:cNvPr id="34" name="右矢印 33"/>
          <p:cNvSpPr/>
          <p:nvPr/>
        </p:nvSpPr>
        <p:spPr>
          <a:xfrm>
            <a:off x="7636383" y="3549963"/>
            <a:ext cx="727561" cy="721544"/>
          </a:xfrm>
          <a:prstGeom prst="rightArrow">
            <a:avLst>
              <a:gd name="adj1" fmla="val 39328"/>
              <a:gd name="adj2" fmla="val 68441"/>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8515940" y="3399089"/>
            <a:ext cx="2868329" cy="923330"/>
          </a:xfrm>
          <a:prstGeom prst="rect">
            <a:avLst/>
          </a:prstGeom>
          <a:noFill/>
        </p:spPr>
        <p:txBody>
          <a:bodyPr wrap="square" rtlCol="0">
            <a:spAutoFit/>
          </a:bodyPr>
          <a:lstStyle/>
          <a:p>
            <a:r>
              <a:rPr lang="ja-JP" altLang="en-US" sz="5400" dirty="0"/>
              <a:t>行動</a:t>
            </a:r>
            <a:endParaRPr kumimoji="1" lang="ja-JP" altLang="en-US" sz="5400" dirty="0"/>
          </a:p>
        </p:txBody>
      </p:sp>
      <p:sp>
        <p:nvSpPr>
          <p:cNvPr id="17" name="テキスト ボックス 16"/>
          <p:cNvSpPr txBox="1"/>
          <p:nvPr/>
        </p:nvSpPr>
        <p:spPr>
          <a:xfrm>
            <a:off x="4782165" y="4055622"/>
            <a:ext cx="2454806" cy="400110"/>
          </a:xfrm>
          <a:prstGeom prst="rect">
            <a:avLst/>
          </a:prstGeom>
          <a:solidFill>
            <a:schemeClr val="bg1"/>
          </a:solidFill>
          <a:ln>
            <a:noFill/>
          </a:ln>
          <a:effectLst>
            <a:softEdge rad="31750"/>
          </a:effectLst>
        </p:spPr>
        <p:txBody>
          <a:bodyPr wrap="square" rtlCol="0">
            <a:spAutoFit/>
          </a:bodyPr>
          <a:lstStyle/>
          <a:p>
            <a:pPr algn="ctr"/>
            <a:r>
              <a:rPr lang="ja-JP" altLang="en-US" sz="2000" dirty="0"/>
              <a:t>銀行</a:t>
            </a:r>
            <a:r>
              <a:rPr lang="ja-JP" altLang="en-US" sz="2000" dirty="0" smtClean="0"/>
              <a:t>の行列スキーマ</a:t>
            </a:r>
            <a:endParaRPr kumimoji="1" lang="ja-JP" altLang="en-US" sz="2000" dirty="0"/>
          </a:p>
        </p:txBody>
      </p:sp>
      <p:cxnSp>
        <p:nvCxnSpPr>
          <p:cNvPr id="37" name="直線矢印コネクタ 36"/>
          <p:cNvCxnSpPr/>
          <p:nvPr/>
        </p:nvCxnSpPr>
        <p:spPr>
          <a:xfrm flipH="1">
            <a:off x="2855407" y="3087246"/>
            <a:ext cx="679048" cy="564114"/>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a:off x="6818706" y="3448955"/>
            <a:ext cx="235492" cy="647146"/>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flipH="1" flipV="1">
            <a:off x="3265453" y="5656478"/>
            <a:ext cx="1423319" cy="28658"/>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21</a:t>
            </a:fld>
            <a:endParaRPr kumimoji="1" lang="ja-JP" altLang="en-US" dirty="0"/>
          </a:p>
        </p:txBody>
      </p:sp>
      <p:sp>
        <p:nvSpPr>
          <p:cNvPr id="26" name="フローチャート: データ 25"/>
          <p:cNvSpPr/>
          <p:nvPr/>
        </p:nvSpPr>
        <p:spPr>
          <a:xfrm>
            <a:off x="10142078" y="436395"/>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a:off x="10315477" y="516244"/>
            <a:ext cx="492443" cy="1184244"/>
          </a:xfrm>
          <a:prstGeom prst="rect">
            <a:avLst/>
          </a:prstGeom>
          <a:noFill/>
        </p:spPr>
        <p:txBody>
          <a:bodyPr vert="eaVert" wrap="square" rtlCol="0">
            <a:spAutoFit/>
          </a:bodyPr>
          <a:lstStyle/>
          <a:p>
            <a:r>
              <a:rPr lang="ja-JP" altLang="en-US" sz="2000" dirty="0" smtClean="0"/>
              <a:t>仮説</a:t>
            </a:r>
            <a:r>
              <a:rPr lang="ja-JP" altLang="en-US" sz="2000" dirty="0"/>
              <a:t>導出</a:t>
            </a:r>
            <a:endParaRPr kumimoji="1" lang="ja-JP" altLang="en-US" sz="2000" dirty="0"/>
          </a:p>
        </p:txBody>
      </p:sp>
      <p:sp>
        <p:nvSpPr>
          <p:cNvPr id="36" name="フローチャート: データ 35"/>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0" name="テキスト ボックス 39"/>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41" name="フローチャート: データ 40"/>
          <p:cNvSpPr/>
          <p:nvPr/>
        </p:nvSpPr>
        <p:spPr>
          <a:xfrm>
            <a:off x="8287444"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フローチャート: データ 41"/>
          <p:cNvSpPr/>
          <p:nvPr/>
        </p:nvSpPr>
        <p:spPr>
          <a:xfrm>
            <a:off x="8906816"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フローチャート: データ 42"/>
          <p:cNvSpPr/>
          <p:nvPr/>
        </p:nvSpPr>
        <p:spPr>
          <a:xfrm>
            <a:off x="9540742" y="72497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4" name="フローチャート: データ 43"/>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5" name="テキスト ボックス 44"/>
          <p:cNvSpPr txBox="1"/>
          <p:nvPr/>
        </p:nvSpPr>
        <p:spPr>
          <a:xfrm>
            <a:off x="8426202" y="733898"/>
            <a:ext cx="430887" cy="1103938"/>
          </a:xfrm>
          <a:prstGeom prst="rect">
            <a:avLst/>
          </a:prstGeom>
          <a:noFill/>
        </p:spPr>
        <p:txBody>
          <a:bodyPr vert="eaVert" wrap="square" rtlCol="0">
            <a:spAutoFit/>
          </a:bodyPr>
          <a:lstStyle/>
          <a:p>
            <a:r>
              <a:rPr lang="ja-JP" altLang="en-US" sz="1600" dirty="0"/>
              <a:t>現状</a:t>
            </a:r>
            <a:r>
              <a:rPr lang="ja-JP" altLang="en-US" sz="1600" dirty="0" smtClean="0"/>
              <a:t>分析</a:t>
            </a:r>
            <a:endParaRPr kumimoji="1" lang="ja-JP" altLang="en-US" sz="1600" dirty="0"/>
          </a:p>
        </p:txBody>
      </p:sp>
      <p:sp>
        <p:nvSpPr>
          <p:cNvPr id="46" name="テキスト ボックス 45"/>
          <p:cNvSpPr txBox="1"/>
          <p:nvPr/>
        </p:nvSpPr>
        <p:spPr>
          <a:xfrm>
            <a:off x="9038789" y="740466"/>
            <a:ext cx="430887" cy="1134445"/>
          </a:xfrm>
          <a:prstGeom prst="rect">
            <a:avLst/>
          </a:prstGeom>
          <a:noFill/>
        </p:spPr>
        <p:txBody>
          <a:bodyPr vert="eaVert" wrap="square" rtlCol="0">
            <a:spAutoFit/>
          </a:bodyPr>
          <a:lstStyle/>
          <a:p>
            <a:r>
              <a:rPr lang="ja-JP" altLang="en-US" sz="1600" dirty="0"/>
              <a:t>問題意識</a:t>
            </a:r>
            <a:endParaRPr kumimoji="1" lang="ja-JP" altLang="en-US" sz="1600" dirty="0"/>
          </a:p>
        </p:txBody>
      </p:sp>
      <p:sp>
        <p:nvSpPr>
          <p:cNvPr id="47" name="テキスト ボックス 46"/>
          <p:cNvSpPr txBox="1"/>
          <p:nvPr/>
        </p:nvSpPr>
        <p:spPr>
          <a:xfrm>
            <a:off x="9665850" y="754318"/>
            <a:ext cx="430887" cy="1158482"/>
          </a:xfrm>
          <a:prstGeom prst="rect">
            <a:avLst/>
          </a:prstGeom>
          <a:noFill/>
        </p:spPr>
        <p:txBody>
          <a:bodyPr vert="eaVert" wrap="square" rtlCol="0">
            <a:spAutoFit/>
          </a:bodyPr>
          <a:lstStyle/>
          <a:p>
            <a:r>
              <a:rPr lang="ja-JP" altLang="en-US" sz="1600" dirty="0"/>
              <a:t>研究</a:t>
            </a:r>
            <a:r>
              <a:rPr lang="ja-JP" altLang="en-US" sz="1600" dirty="0" smtClean="0"/>
              <a:t>目的</a:t>
            </a:r>
            <a:endParaRPr kumimoji="1" lang="ja-JP" altLang="en-US" sz="1600" dirty="0"/>
          </a:p>
        </p:txBody>
      </p:sp>
      <p:sp>
        <p:nvSpPr>
          <p:cNvPr id="48" name="テキスト ボックス 47"/>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6950434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a:t>
            </a:r>
            <a:endParaRPr kumimoji="1" lang="ja-JP" altLang="en-US" dirty="0"/>
          </a:p>
        </p:txBody>
      </p:sp>
      <p:sp>
        <p:nvSpPr>
          <p:cNvPr id="4" name="テキスト ボックス 3"/>
          <p:cNvSpPr txBox="1"/>
          <p:nvPr/>
        </p:nvSpPr>
        <p:spPr>
          <a:xfrm>
            <a:off x="1649770" y="3103441"/>
            <a:ext cx="8537608" cy="1200329"/>
          </a:xfrm>
          <a:prstGeom prst="rect">
            <a:avLst/>
          </a:prstGeom>
          <a:noFill/>
        </p:spPr>
        <p:txBody>
          <a:bodyPr wrap="square" rtlCol="0">
            <a:spAutoFit/>
          </a:bodyPr>
          <a:lstStyle/>
          <a:p>
            <a:pPr algn="ctr"/>
            <a:r>
              <a:rPr kumimoji="1" lang="ja-JP" altLang="en-US" sz="3600" dirty="0" smtClean="0"/>
              <a:t>行列への反応の違いは、</a:t>
            </a:r>
            <a:endParaRPr kumimoji="1" lang="en-US" altLang="ja-JP" sz="3600" dirty="0" smtClean="0"/>
          </a:p>
          <a:p>
            <a:pPr algn="ctr"/>
            <a:r>
              <a:rPr kumimoji="1" lang="ja-JP" altLang="en-US" sz="3600" dirty="0" smtClean="0"/>
              <a:t>過去の反応や経験によって生じている</a:t>
            </a:r>
            <a:endParaRPr kumimoji="1" lang="ja-JP" altLang="en-US" sz="3600" dirty="0"/>
          </a:p>
        </p:txBody>
      </p:sp>
      <p:sp>
        <p:nvSpPr>
          <p:cNvPr id="5" name="1 つの角を切り取った四角形 4"/>
          <p:cNvSpPr/>
          <p:nvPr/>
        </p:nvSpPr>
        <p:spPr>
          <a:xfrm flipH="1">
            <a:off x="960120" y="2934833"/>
            <a:ext cx="10195560" cy="1537546"/>
          </a:xfrm>
          <a:prstGeom prst="snip1Rect">
            <a:avLst/>
          </a:prstGeom>
          <a:noFill/>
          <a:ln w="57150">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22</a:t>
            </a:fld>
            <a:endParaRPr kumimoji="1" lang="ja-JP" altLang="en-US" dirty="0"/>
          </a:p>
        </p:txBody>
      </p:sp>
      <p:sp>
        <p:nvSpPr>
          <p:cNvPr id="6" name="フローチャート: データ 5"/>
          <p:cNvSpPr/>
          <p:nvPr/>
        </p:nvSpPr>
        <p:spPr>
          <a:xfrm>
            <a:off x="10831545" y="423630"/>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11017118" y="745927"/>
            <a:ext cx="492443" cy="1184244"/>
          </a:xfrm>
          <a:prstGeom prst="rect">
            <a:avLst/>
          </a:prstGeom>
          <a:noFill/>
        </p:spPr>
        <p:txBody>
          <a:bodyPr vert="eaVert" wrap="square" rtlCol="0">
            <a:spAutoFit/>
          </a:bodyPr>
          <a:lstStyle/>
          <a:p>
            <a:r>
              <a:rPr lang="ja-JP" altLang="en-US" sz="2000" dirty="0" smtClean="0"/>
              <a:t>仮説</a:t>
            </a:r>
            <a:endParaRPr kumimoji="1" lang="ja-JP" altLang="en-US" sz="2000" dirty="0"/>
          </a:p>
        </p:txBody>
      </p:sp>
      <p:sp>
        <p:nvSpPr>
          <p:cNvPr id="8" name="フローチャート: データ 7"/>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10" name="フローチャート: データ 9"/>
          <p:cNvSpPr/>
          <p:nvPr/>
        </p:nvSpPr>
        <p:spPr>
          <a:xfrm>
            <a:off x="8287444"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フローチャート: データ 10"/>
          <p:cNvSpPr/>
          <p:nvPr/>
        </p:nvSpPr>
        <p:spPr>
          <a:xfrm>
            <a:off x="8906816"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フローチャート: データ 11"/>
          <p:cNvSpPr/>
          <p:nvPr/>
        </p:nvSpPr>
        <p:spPr>
          <a:xfrm>
            <a:off x="9540742" y="72497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フローチャート: データ 12"/>
          <p:cNvSpPr/>
          <p:nvPr/>
        </p:nvSpPr>
        <p:spPr>
          <a:xfrm>
            <a:off x="10194678"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8426202" y="733898"/>
            <a:ext cx="430887" cy="1103938"/>
          </a:xfrm>
          <a:prstGeom prst="rect">
            <a:avLst/>
          </a:prstGeom>
          <a:noFill/>
        </p:spPr>
        <p:txBody>
          <a:bodyPr vert="eaVert" wrap="square" rtlCol="0">
            <a:spAutoFit/>
          </a:bodyPr>
          <a:lstStyle/>
          <a:p>
            <a:r>
              <a:rPr lang="ja-JP" altLang="en-US" sz="1600" dirty="0"/>
              <a:t>現状</a:t>
            </a:r>
            <a:r>
              <a:rPr lang="ja-JP" altLang="en-US" sz="1600" dirty="0" smtClean="0"/>
              <a:t>分析</a:t>
            </a:r>
            <a:endParaRPr kumimoji="1" lang="ja-JP" altLang="en-US" sz="1600" dirty="0"/>
          </a:p>
        </p:txBody>
      </p:sp>
      <p:sp>
        <p:nvSpPr>
          <p:cNvPr id="15" name="テキスト ボックス 14"/>
          <p:cNvSpPr txBox="1"/>
          <p:nvPr/>
        </p:nvSpPr>
        <p:spPr>
          <a:xfrm>
            <a:off x="9038789" y="740466"/>
            <a:ext cx="430887" cy="1134445"/>
          </a:xfrm>
          <a:prstGeom prst="rect">
            <a:avLst/>
          </a:prstGeom>
          <a:noFill/>
        </p:spPr>
        <p:txBody>
          <a:bodyPr vert="eaVert" wrap="square" rtlCol="0">
            <a:spAutoFit/>
          </a:bodyPr>
          <a:lstStyle/>
          <a:p>
            <a:r>
              <a:rPr lang="ja-JP" altLang="en-US" sz="1600" dirty="0"/>
              <a:t>問題意識</a:t>
            </a:r>
            <a:endParaRPr kumimoji="1" lang="ja-JP" altLang="en-US" sz="1600" dirty="0"/>
          </a:p>
        </p:txBody>
      </p:sp>
      <p:sp>
        <p:nvSpPr>
          <p:cNvPr id="16" name="テキスト ボックス 15"/>
          <p:cNvSpPr txBox="1"/>
          <p:nvPr/>
        </p:nvSpPr>
        <p:spPr>
          <a:xfrm>
            <a:off x="9665850" y="754318"/>
            <a:ext cx="430887" cy="1158482"/>
          </a:xfrm>
          <a:prstGeom prst="rect">
            <a:avLst/>
          </a:prstGeom>
          <a:noFill/>
        </p:spPr>
        <p:txBody>
          <a:bodyPr vert="eaVert" wrap="square" rtlCol="0">
            <a:spAutoFit/>
          </a:bodyPr>
          <a:lstStyle/>
          <a:p>
            <a:r>
              <a:rPr lang="ja-JP" altLang="en-US" sz="1600" dirty="0"/>
              <a:t>研究</a:t>
            </a:r>
            <a:r>
              <a:rPr lang="ja-JP" altLang="en-US" sz="1600" dirty="0" smtClean="0"/>
              <a:t>目的</a:t>
            </a:r>
            <a:endParaRPr kumimoji="1" lang="ja-JP" altLang="en-US" sz="1600" dirty="0"/>
          </a:p>
        </p:txBody>
      </p:sp>
      <p:sp>
        <p:nvSpPr>
          <p:cNvPr id="17" name="テキスト ボックス 16"/>
          <p:cNvSpPr txBox="1"/>
          <p:nvPr/>
        </p:nvSpPr>
        <p:spPr>
          <a:xfrm>
            <a:off x="10351296" y="733898"/>
            <a:ext cx="430887" cy="1134445"/>
          </a:xfrm>
          <a:prstGeom prst="rect">
            <a:avLst/>
          </a:prstGeom>
          <a:noFill/>
        </p:spPr>
        <p:txBody>
          <a:bodyPr vert="eaVert" wrap="square" rtlCol="0">
            <a:spAutoFit/>
          </a:bodyPr>
          <a:lstStyle/>
          <a:p>
            <a:r>
              <a:rPr lang="ja-JP" altLang="en-US" sz="1600" dirty="0" smtClean="0"/>
              <a:t>仮説導出</a:t>
            </a:r>
            <a:endParaRPr kumimoji="1" lang="ja-JP" altLang="en-US" sz="1600" dirty="0"/>
          </a:p>
        </p:txBody>
      </p:sp>
    </p:spTree>
    <p:extLst>
      <p:ext uri="{BB962C8B-B14F-4D97-AF65-F5344CB8AC3E}">
        <p14:creationId xmlns:p14="http://schemas.microsoft.com/office/powerpoint/2010/main" val="40646269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a:t>
            </a:r>
            <a:endParaRPr kumimoji="1" lang="ja-JP" altLang="en-US" dirty="0"/>
          </a:p>
        </p:txBody>
      </p:sp>
      <p:sp>
        <p:nvSpPr>
          <p:cNvPr id="4" name="テキスト ボックス 3"/>
          <p:cNvSpPr txBox="1"/>
          <p:nvPr/>
        </p:nvSpPr>
        <p:spPr>
          <a:xfrm>
            <a:off x="1525002" y="3047373"/>
            <a:ext cx="9202955" cy="1200329"/>
          </a:xfrm>
          <a:prstGeom prst="rect">
            <a:avLst/>
          </a:prstGeom>
          <a:noFill/>
        </p:spPr>
        <p:txBody>
          <a:bodyPr wrap="square" rtlCol="0">
            <a:spAutoFit/>
          </a:bodyPr>
          <a:lstStyle/>
          <a:p>
            <a:pPr algn="ctr"/>
            <a:r>
              <a:rPr kumimoji="1" lang="ja-JP" altLang="en-US" sz="3600" dirty="0" smtClean="0"/>
              <a:t>飲食店の行列スキーマには、飲食店以外の</a:t>
            </a:r>
            <a:endParaRPr kumimoji="1" lang="en-US" altLang="ja-JP" sz="3600" dirty="0" smtClean="0"/>
          </a:p>
          <a:p>
            <a:pPr algn="ctr"/>
            <a:r>
              <a:rPr kumimoji="1" lang="ja-JP" altLang="en-US" sz="3600" dirty="0" smtClean="0"/>
              <a:t>行列に対する反応や経験も深く影響している</a:t>
            </a:r>
            <a:endParaRPr kumimoji="1" lang="ja-JP" altLang="en-US" sz="3600" dirty="0"/>
          </a:p>
        </p:txBody>
      </p:sp>
      <p:sp>
        <p:nvSpPr>
          <p:cNvPr id="5" name="1 つの角を切り取った四角形 4"/>
          <p:cNvSpPr/>
          <p:nvPr/>
        </p:nvSpPr>
        <p:spPr>
          <a:xfrm flipH="1">
            <a:off x="1164656" y="2790452"/>
            <a:ext cx="9923646" cy="1714170"/>
          </a:xfrm>
          <a:prstGeom prst="snip1Rect">
            <a:avLst/>
          </a:prstGeom>
          <a:noFill/>
          <a:ln w="57150">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23</a:t>
            </a:fld>
            <a:endParaRPr kumimoji="1" lang="ja-JP" altLang="en-US" dirty="0"/>
          </a:p>
        </p:txBody>
      </p:sp>
      <p:sp>
        <p:nvSpPr>
          <p:cNvPr id="6" name="フローチャート: データ 5"/>
          <p:cNvSpPr/>
          <p:nvPr/>
        </p:nvSpPr>
        <p:spPr>
          <a:xfrm>
            <a:off x="10831545" y="423630"/>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11017118" y="745927"/>
            <a:ext cx="492443" cy="1184244"/>
          </a:xfrm>
          <a:prstGeom prst="rect">
            <a:avLst/>
          </a:prstGeom>
          <a:noFill/>
        </p:spPr>
        <p:txBody>
          <a:bodyPr vert="eaVert" wrap="square" rtlCol="0">
            <a:spAutoFit/>
          </a:bodyPr>
          <a:lstStyle/>
          <a:p>
            <a:r>
              <a:rPr lang="ja-JP" altLang="en-US" sz="2000" dirty="0" smtClean="0"/>
              <a:t>仮説</a:t>
            </a:r>
            <a:endParaRPr kumimoji="1" lang="ja-JP" altLang="en-US" sz="2000" dirty="0"/>
          </a:p>
        </p:txBody>
      </p:sp>
      <p:sp>
        <p:nvSpPr>
          <p:cNvPr id="8" name="フローチャート: データ 7"/>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10" name="フローチャート: データ 9"/>
          <p:cNvSpPr/>
          <p:nvPr/>
        </p:nvSpPr>
        <p:spPr>
          <a:xfrm>
            <a:off x="8287444"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フローチャート: データ 10"/>
          <p:cNvSpPr/>
          <p:nvPr/>
        </p:nvSpPr>
        <p:spPr>
          <a:xfrm>
            <a:off x="8906816"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フローチャート: データ 11"/>
          <p:cNvSpPr/>
          <p:nvPr/>
        </p:nvSpPr>
        <p:spPr>
          <a:xfrm>
            <a:off x="9540742" y="72497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フローチャート: データ 12"/>
          <p:cNvSpPr/>
          <p:nvPr/>
        </p:nvSpPr>
        <p:spPr>
          <a:xfrm>
            <a:off x="10194678" y="72429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8426202" y="733898"/>
            <a:ext cx="430887" cy="1103938"/>
          </a:xfrm>
          <a:prstGeom prst="rect">
            <a:avLst/>
          </a:prstGeom>
          <a:noFill/>
        </p:spPr>
        <p:txBody>
          <a:bodyPr vert="eaVert" wrap="square" rtlCol="0">
            <a:spAutoFit/>
          </a:bodyPr>
          <a:lstStyle/>
          <a:p>
            <a:r>
              <a:rPr lang="ja-JP" altLang="en-US" sz="1600" dirty="0"/>
              <a:t>現状</a:t>
            </a:r>
            <a:r>
              <a:rPr lang="ja-JP" altLang="en-US" sz="1600" dirty="0" smtClean="0"/>
              <a:t>分析</a:t>
            </a:r>
            <a:endParaRPr kumimoji="1" lang="ja-JP" altLang="en-US" sz="1600" dirty="0"/>
          </a:p>
        </p:txBody>
      </p:sp>
      <p:sp>
        <p:nvSpPr>
          <p:cNvPr id="15" name="テキスト ボックス 14"/>
          <p:cNvSpPr txBox="1"/>
          <p:nvPr/>
        </p:nvSpPr>
        <p:spPr>
          <a:xfrm>
            <a:off x="9038789" y="740466"/>
            <a:ext cx="430887" cy="1134445"/>
          </a:xfrm>
          <a:prstGeom prst="rect">
            <a:avLst/>
          </a:prstGeom>
          <a:noFill/>
        </p:spPr>
        <p:txBody>
          <a:bodyPr vert="eaVert" wrap="square" rtlCol="0">
            <a:spAutoFit/>
          </a:bodyPr>
          <a:lstStyle/>
          <a:p>
            <a:r>
              <a:rPr lang="ja-JP" altLang="en-US" sz="1600" dirty="0"/>
              <a:t>問題意識</a:t>
            </a:r>
            <a:endParaRPr kumimoji="1" lang="ja-JP" altLang="en-US" sz="1600" dirty="0"/>
          </a:p>
        </p:txBody>
      </p:sp>
      <p:sp>
        <p:nvSpPr>
          <p:cNvPr id="16" name="テキスト ボックス 15"/>
          <p:cNvSpPr txBox="1"/>
          <p:nvPr/>
        </p:nvSpPr>
        <p:spPr>
          <a:xfrm>
            <a:off x="9665850" y="754318"/>
            <a:ext cx="430887" cy="1158482"/>
          </a:xfrm>
          <a:prstGeom prst="rect">
            <a:avLst/>
          </a:prstGeom>
          <a:noFill/>
        </p:spPr>
        <p:txBody>
          <a:bodyPr vert="eaVert" wrap="square" rtlCol="0">
            <a:spAutoFit/>
          </a:bodyPr>
          <a:lstStyle/>
          <a:p>
            <a:r>
              <a:rPr lang="ja-JP" altLang="en-US" sz="1600" dirty="0"/>
              <a:t>研究</a:t>
            </a:r>
            <a:r>
              <a:rPr lang="ja-JP" altLang="en-US" sz="1600" dirty="0" smtClean="0"/>
              <a:t>目的</a:t>
            </a:r>
            <a:endParaRPr kumimoji="1" lang="ja-JP" altLang="en-US" sz="1600" dirty="0"/>
          </a:p>
        </p:txBody>
      </p:sp>
      <p:sp>
        <p:nvSpPr>
          <p:cNvPr id="17" name="テキスト ボックス 16"/>
          <p:cNvSpPr txBox="1"/>
          <p:nvPr/>
        </p:nvSpPr>
        <p:spPr>
          <a:xfrm>
            <a:off x="10351296" y="733898"/>
            <a:ext cx="430887" cy="1134445"/>
          </a:xfrm>
          <a:prstGeom prst="rect">
            <a:avLst/>
          </a:prstGeom>
          <a:noFill/>
        </p:spPr>
        <p:txBody>
          <a:bodyPr vert="eaVert" wrap="square" rtlCol="0">
            <a:spAutoFit/>
          </a:bodyPr>
          <a:lstStyle/>
          <a:p>
            <a:r>
              <a:rPr lang="ja-JP" altLang="en-US" sz="1600" dirty="0" smtClean="0"/>
              <a:t>仮説導出</a:t>
            </a:r>
            <a:endParaRPr kumimoji="1" lang="ja-JP" altLang="en-US" sz="1600" dirty="0"/>
          </a:p>
        </p:txBody>
      </p:sp>
    </p:spTree>
    <p:extLst>
      <p:ext uri="{BB962C8B-B14F-4D97-AF65-F5344CB8AC3E}">
        <p14:creationId xmlns:p14="http://schemas.microsoft.com/office/powerpoint/2010/main" val="27720700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24</a:t>
            </a:fld>
            <a:endParaRPr kumimoji="1" lang="ja-JP" altLang="en-US"/>
          </a:p>
        </p:txBody>
      </p:sp>
      <p:sp>
        <p:nvSpPr>
          <p:cNvPr id="7" name="テキスト ボックス 6"/>
          <p:cNvSpPr txBox="1"/>
          <p:nvPr/>
        </p:nvSpPr>
        <p:spPr>
          <a:xfrm>
            <a:off x="760396" y="1944303"/>
            <a:ext cx="10222029" cy="2308324"/>
          </a:xfrm>
          <a:prstGeom prst="rect">
            <a:avLst/>
          </a:prstGeom>
          <a:noFill/>
        </p:spPr>
        <p:txBody>
          <a:bodyPr wrap="square" rtlCol="0">
            <a:spAutoFit/>
          </a:bodyPr>
          <a:lstStyle/>
          <a:p>
            <a:pPr marL="285750" indent="-285750">
              <a:buFont typeface="Arial" panose="020B0604020202020204" pitchFamily="34" charset="0"/>
              <a:buChar char="•"/>
            </a:pPr>
            <a:r>
              <a:rPr lang="en-US" altLang="ja-JP" dirty="0" err="1" smtClean="0"/>
              <a:t>Bertlett</a:t>
            </a:r>
            <a:r>
              <a:rPr lang="en-US" altLang="ja-JP" dirty="0" smtClean="0"/>
              <a:t>, F. C. (1932), </a:t>
            </a:r>
            <a:r>
              <a:rPr lang="en-US" altLang="ja-JP" i="1" dirty="0" smtClean="0"/>
              <a:t>Remembering</a:t>
            </a:r>
            <a:r>
              <a:rPr lang="en-US" altLang="ja-JP" dirty="0" smtClean="0"/>
              <a:t>, Cambridge, UK: </a:t>
            </a:r>
            <a:r>
              <a:rPr lang="en-US" altLang="ja-JP" dirty="0" err="1" smtClean="0"/>
              <a:t>CambridgeUniversity</a:t>
            </a:r>
            <a:r>
              <a:rPr lang="en-US" altLang="ja-JP" dirty="0" smtClean="0"/>
              <a:t> Press</a:t>
            </a:r>
          </a:p>
          <a:p>
            <a:pPr marL="285750" indent="-285750">
              <a:buFont typeface="Arial" panose="020B0604020202020204" pitchFamily="34" charset="0"/>
              <a:buChar char="•"/>
            </a:pPr>
            <a:r>
              <a:rPr lang="ja-JP" altLang="en-US" dirty="0"/>
              <a:t>西田ひろ子</a:t>
            </a:r>
            <a:r>
              <a:rPr lang="en-US" altLang="ja-JP" dirty="0"/>
              <a:t>(2000)</a:t>
            </a:r>
            <a:r>
              <a:rPr lang="ja-JP" altLang="en-US" dirty="0" err="1"/>
              <a:t>，</a:t>
            </a:r>
            <a:r>
              <a:rPr lang="en-US" altLang="ja-JP" dirty="0"/>
              <a:t>『</a:t>
            </a:r>
            <a:r>
              <a:rPr lang="ja-JP" altLang="en-US" dirty="0"/>
              <a:t>人間の行動原理に基づいた異文化間コミュニケーション</a:t>
            </a:r>
            <a:r>
              <a:rPr lang="en-US" altLang="ja-JP" dirty="0"/>
              <a:t>』</a:t>
            </a:r>
            <a:r>
              <a:rPr lang="ja-JP" altLang="en-US" dirty="0" err="1"/>
              <a:t>，</a:t>
            </a:r>
            <a:r>
              <a:rPr lang="ja-JP" altLang="en-US" dirty="0" smtClean="0"/>
              <a:t>創元社</a:t>
            </a:r>
            <a:endParaRPr lang="en-US" altLang="ja-JP" dirty="0" smtClean="0"/>
          </a:p>
          <a:p>
            <a:pPr marL="285750" indent="-285750">
              <a:buFont typeface="Arial" panose="020B0604020202020204" pitchFamily="34" charset="0"/>
              <a:buChar char="•"/>
            </a:pPr>
            <a:r>
              <a:rPr lang="ja-JP" altLang="en-US" dirty="0" smtClean="0"/>
              <a:t>日本経済新聞社</a:t>
            </a:r>
            <a:r>
              <a:rPr lang="en-US" altLang="ja-JP" dirty="0" smtClean="0"/>
              <a:t>(2004)</a:t>
            </a:r>
            <a:r>
              <a:rPr lang="ja-JP" altLang="en-US" dirty="0" err="1" smtClean="0"/>
              <a:t>，</a:t>
            </a:r>
            <a:r>
              <a:rPr lang="en-US" altLang="ja-JP" dirty="0" smtClean="0"/>
              <a:t>『</a:t>
            </a:r>
            <a:r>
              <a:rPr lang="ja-JP" altLang="en-US" dirty="0" smtClean="0"/>
              <a:t>行列ニッポン観察記</a:t>
            </a:r>
            <a:r>
              <a:rPr lang="en-US" altLang="ja-JP" dirty="0" smtClean="0"/>
              <a:t>―</a:t>
            </a:r>
            <a:r>
              <a:rPr lang="ja-JP" altLang="en-US" dirty="0" smtClean="0"/>
              <a:t>ヨコ並び社会のオモシロ縮図</a:t>
            </a:r>
            <a:r>
              <a:rPr lang="en-US" altLang="ja-JP" dirty="0" smtClean="0"/>
              <a:t>』</a:t>
            </a:r>
            <a:r>
              <a:rPr lang="ja-JP" altLang="en-US" dirty="0" err="1" smtClean="0"/>
              <a:t>，</a:t>
            </a:r>
            <a:r>
              <a:rPr lang="ja-JP" altLang="en-US" dirty="0" smtClean="0"/>
              <a:t>日本経済新聞社</a:t>
            </a:r>
            <a:endParaRPr lang="en-US" altLang="ja-JP" dirty="0"/>
          </a:p>
          <a:p>
            <a:pPr marL="285750" indent="-285750">
              <a:buFont typeface="Arial" panose="020B0604020202020204" pitchFamily="34" charset="0"/>
              <a:buChar char="•"/>
            </a:pPr>
            <a:r>
              <a:rPr lang="ja-JP" altLang="en-US" dirty="0" smtClean="0"/>
              <a:t>博報堂</a:t>
            </a:r>
            <a:r>
              <a:rPr lang="ja-JP" altLang="en-US" dirty="0"/>
              <a:t>行動デザイン</a:t>
            </a:r>
            <a:r>
              <a:rPr lang="ja-JP" altLang="en-US" dirty="0" smtClean="0"/>
              <a:t>研究所</a:t>
            </a:r>
            <a:r>
              <a:rPr lang="en-US" altLang="ja-JP" dirty="0" smtClean="0"/>
              <a:t>(2015)</a:t>
            </a:r>
            <a:r>
              <a:rPr lang="ja-JP" altLang="en-US" dirty="0" err="1" smtClean="0"/>
              <a:t>，</a:t>
            </a:r>
            <a:r>
              <a:rPr lang="en-US" altLang="ja-JP" dirty="0" smtClean="0"/>
              <a:t>『</a:t>
            </a:r>
            <a:r>
              <a:rPr lang="ja-JP" altLang="en-US" dirty="0"/>
              <a:t>行列</a:t>
            </a:r>
            <a:r>
              <a:rPr lang="ja-JP" altLang="en-US" dirty="0" smtClean="0"/>
              <a:t>にならぶアジア人の意識</a:t>
            </a:r>
            <a:r>
              <a:rPr lang="en-US" altLang="ja-JP" dirty="0" smtClean="0"/>
              <a:t>/</a:t>
            </a:r>
            <a:r>
              <a:rPr lang="ja-JP" altLang="en-US" dirty="0" smtClean="0"/>
              <a:t>行動調査</a:t>
            </a:r>
            <a:r>
              <a:rPr lang="en-US" altLang="ja-JP" dirty="0" smtClean="0"/>
              <a:t>』</a:t>
            </a:r>
            <a:r>
              <a:rPr lang="ja-JP" altLang="en-US" dirty="0" err="1" smtClean="0"/>
              <a:t>，</a:t>
            </a:r>
            <a:r>
              <a:rPr lang="ja-JP" altLang="en-US" dirty="0" smtClean="0"/>
              <a:t>博報堂広報室</a:t>
            </a:r>
            <a:endParaRPr kumimoji="1" lang="en-US" altLang="ja-JP" dirty="0" smtClean="0"/>
          </a:p>
          <a:p>
            <a:pPr marL="285750" indent="-285750">
              <a:buFont typeface="Arial" panose="020B0604020202020204" pitchFamily="34" charset="0"/>
              <a:buChar char="•"/>
            </a:pPr>
            <a:r>
              <a:rPr lang="ja-JP" altLang="en-US" dirty="0"/>
              <a:t>松井剛・西川英彦</a:t>
            </a:r>
            <a:r>
              <a:rPr lang="en-US" altLang="ja-JP" dirty="0"/>
              <a:t>(2016)</a:t>
            </a:r>
            <a:r>
              <a:rPr lang="ja-JP" altLang="en-US" dirty="0" err="1"/>
              <a:t>，</a:t>
            </a:r>
            <a:r>
              <a:rPr lang="en-US" altLang="ja-JP" dirty="0"/>
              <a:t>『1</a:t>
            </a:r>
            <a:r>
              <a:rPr lang="ja-JP" altLang="en-US" dirty="0"/>
              <a:t>からの消費者行動</a:t>
            </a:r>
            <a:r>
              <a:rPr lang="en-US" altLang="ja-JP" dirty="0"/>
              <a:t>』</a:t>
            </a:r>
            <a:r>
              <a:rPr lang="ja-JP" altLang="en-US" dirty="0" err="1"/>
              <a:t>，</a:t>
            </a:r>
            <a:r>
              <a:rPr lang="ja-JP" altLang="en-US" dirty="0" smtClean="0"/>
              <a:t>碩学舎</a:t>
            </a:r>
            <a:endParaRPr lang="en-US" altLang="ja-JP" dirty="0" smtClean="0"/>
          </a:p>
          <a:p>
            <a:pPr marL="285750" indent="-285750">
              <a:buFont typeface="Arial" panose="020B0604020202020204" pitchFamily="34" charset="0"/>
              <a:buChar char="•"/>
            </a:pPr>
            <a:r>
              <a:rPr lang="ja-JP" altLang="en-US" dirty="0" smtClean="0"/>
              <a:t>松村明</a:t>
            </a:r>
            <a:r>
              <a:rPr lang="en-US" altLang="ja-JP" dirty="0" smtClean="0"/>
              <a:t>(2006)</a:t>
            </a:r>
            <a:r>
              <a:rPr lang="ja-JP" altLang="en-US" dirty="0" err="1" smtClean="0"/>
              <a:t>，</a:t>
            </a:r>
            <a:r>
              <a:rPr lang="en-US" altLang="ja-JP" dirty="0" smtClean="0"/>
              <a:t>『</a:t>
            </a:r>
            <a:r>
              <a:rPr lang="ja-JP" altLang="en-US" dirty="0" smtClean="0"/>
              <a:t>大辞林</a:t>
            </a:r>
            <a:r>
              <a:rPr lang="en-US" altLang="ja-JP" dirty="0" smtClean="0"/>
              <a:t>』</a:t>
            </a:r>
            <a:r>
              <a:rPr lang="ja-JP" altLang="en-US" dirty="0" smtClean="0"/>
              <a:t>第三版，三省堂</a:t>
            </a:r>
            <a:endParaRPr lang="en-US" altLang="ja-JP" dirty="0"/>
          </a:p>
          <a:p>
            <a:pPr marL="285750" indent="-285750">
              <a:buFont typeface="Arial" panose="020B0604020202020204" pitchFamily="34" charset="0"/>
              <a:buChar char="•"/>
            </a:pPr>
            <a:r>
              <a:rPr kumimoji="1" lang="ja-JP" altLang="en-US" dirty="0" smtClean="0"/>
              <a:t>守﨑誠一</a:t>
            </a:r>
            <a:r>
              <a:rPr kumimoji="1" lang="en-US" altLang="ja-JP" dirty="0" smtClean="0"/>
              <a:t>(2010)</a:t>
            </a:r>
            <a:r>
              <a:rPr kumimoji="1" lang="ja-JP" altLang="en-US" dirty="0" err="1" smtClean="0"/>
              <a:t>，</a:t>
            </a:r>
            <a:r>
              <a:rPr kumimoji="1" lang="ja-JP" altLang="en-US" dirty="0" smtClean="0"/>
              <a:t>「</a:t>
            </a:r>
            <a:r>
              <a:rPr kumimoji="1" lang="en-US" altLang="ja-JP" dirty="0" smtClean="0"/>
              <a:t>『</a:t>
            </a:r>
            <a:r>
              <a:rPr kumimoji="1" lang="ja-JP" altLang="en-US" dirty="0" smtClean="0"/>
              <a:t>スキーマ</a:t>
            </a:r>
            <a:r>
              <a:rPr kumimoji="1" lang="en-US" altLang="ja-JP" dirty="0" smtClean="0"/>
              <a:t>』</a:t>
            </a:r>
            <a:r>
              <a:rPr kumimoji="1" lang="ja-JP" altLang="en-US" dirty="0" smtClean="0"/>
              <a:t>を通して、文化はどのように我々の認知や行動に影響を与えるのか」，</a:t>
            </a:r>
            <a:r>
              <a:rPr kumimoji="1" lang="en-US" altLang="ja-JP" dirty="0" smtClean="0"/>
              <a:t>『</a:t>
            </a:r>
            <a:r>
              <a:rPr kumimoji="1" lang="ja-JP" altLang="en-US" dirty="0" smtClean="0"/>
              <a:t>多文化関係学</a:t>
            </a:r>
            <a:r>
              <a:rPr kumimoji="1" lang="en-US" altLang="ja-JP" dirty="0" smtClean="0"/>
              <a:t>』</a:t>
            </a:r>
            <a:r>
              <a:rPr lang="ja-JP" altLang="en-US" dirty="0" err="1" smtClean="0"/>
              <a:t>，</a:t>
            </a:r>
            <a:r>
              <a:rPr lang="ja-JP" altLang="en-US" dirty="0" smtClean="0"/>
              <a:t>第</a:t>
            </a:r>
            <a:r>
              <a:rPr lang="en-US" altLang="ja-JP" dirty="0" smtClean="0"/>
              <a:t>7</a:t>
            </a:r>
            <a:r>
              <a:rPr lang="ja-JP" altLang="en-US" dirty="0" smtClean="0"/>
              <a:t>巻，</a:t>
            </a:r>
            <a:r>
              <a:rPr lang="en-US" altLang="ja-JP" dirty="0" smtClean="0"/>
              <a:t>53‐67</a:t>
            </a:r>
            <a:r>
              <a:rPr lang="ja-JP" altLang="en-US" dirty="0" smtClean="0"/>
              <a:t>頁，多文化関係学会</a:t>
            </a:r>
            <a:endParaRPr lang="en-US" altLang="ja-JP" dirty="0" smtClean="0"/>
          </a:p>
        </p:txBody>
      </p:sp>
    </p:spTree>
    <p:extLst>
      <p:ext uri="{BB962C8B-B14F-4D97-AF65-F5344CB8AC3E}">
        <p14:creationId xmlns:p14="http://schemas.microsoft.com/office/powerpoint/2010/main" val="4252250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イントロダクション</a:t>
            </a:r>
          </a:p>
        </p:txBody>
      </p:sp>
      <p:pic>
        <p:nvPicPr>
          <p:cNvPr id="2054" name="Picture 6" descr="「牛かつ 行列」の画像検索結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388" y="1891757"/>
            <a:ext cx="5011770" cy="3338611"/>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rot="414035">
            <a:off x="435236" y="2324570"/>
            <a:ext cx="2152869" cy="369332"/>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ja-JP" altLang="en-US" dirty="0"/>
              <a:t>京都勝牛</a:t>
            </a:r>
            <a:r>
              <a:rPr lang="en-US" altLang="ja-JP" dirty="0"/>
              <a:t>(</a:t>
            </a:r>
            <a:r>
              <a:rPr lang="ja-JP" altLang="en-US" dirty="0"/>
              <a:t>新大久保</a:t>
            </a:r>
            <a:r>
              <a:rPr lang="en-US" altLang="ja-JP" dirty="0"/>
              <a:t>)</a:t>
            </a:r>
            <a:endParaRPr kumimoji="1" lang="ja-JP" altLang="en-US" dirty="0"/>
          </a:p>
        </p:txBody>
      </p:sp>
      <p:grpSp>
        <p:nvGrpSpPr>
          <p:cNvPr id="7" name="グループ化 6"/>
          <p:cNvGrpSpPr/>
          <p:nvPr/>
        </p:nvGrpSpPr>
        <p:grpSpPr>
          <a:xfrm>
            <a:off x="5522979" y="4178064"/>
            <a:ext cx="3794276" cy="2413400"/>
            <a:chOff x="6016751" y="287392"/>
            <a:chExt cx="3776365" cy="2871515"/>
          </a:xfrm>
        </p:grpSpPr>
        <p:pic>
          <p:nvPicPr>
            <p:cNvPr id="2050" name="Picture 2" descr="「吉祥寺 行列 コロッケ」の画像検索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71572">
              <a:off x="6016751" y="287392"/>
              <a:ext cx="3776365" cy="2871515"/>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rot="21019909">
              <a:off x="6194528" y="2490282"/>
              <a:ext cx="2438226" cy="338554"/>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ja-JP" altLang="en-US" sz="1600" dirty="0"/>
                <a:t>サトウのコロッケ</a:t>
              </a:r>
              <a:r>
                <a:rPr lang="en-US" altLang="ja-JP" sz="1600" dirty="0"/>
                <a:t>(</a:t>
              </a:r>
              <a:r>
                <a:rPr lang="ja-JP" altLang="en-US" sz="1600" dirty="0"/>
                <a:t>吉祥寺</a:t>
              </a:r>
              <a:r>
                <a:rPr lang="en-US" altLang="ja-JP" sz="1600" dirty="0"/>
                <a:t>)</a:t>
              </a:r>
              <a:endParaRPr kumimoji="1" lang="ja-JP" altLang="en-US" sz="1600" dirty="0"/>
            </a:p>
          </p:txBody>
        </p:sp>
      </p:grpSp>
      <p:grpSp>
        <p:nvGrpSpPr>
          <p:cNvPr id="8" name="グループ化 7"/>
          <p:cNvGrpSpPr/>
          <p:nvPr/>
        </p:nvGrpSpPr>
        <p:grpSpPr>
          <a:xfrm>
            <a:off x="9487536" y="3563064"/>
            <a:ext cx="2660315" cy="3334608"/>
            <a:chOff x="9523167" y="1218542"/>
            <a:chExt cx="2660315" cy="3334608"/>
          </a:xfrm>
        </p:grpSpPr>
        <p:pic>
          <p:nvPicPr>
            <p:cNvPr id="2052" name="Picture 4" descr="「パンケーキ 行列 写真」の画像検索結果"/>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58304">
              <a:off x="9523167" y="1218542"/>
              <a:ext cx="2502159" cy="3334608"/>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rot="687254">
              <a:off x="10025320" y="1463181"/>
              <a:ext cx="2158162" cy="338554"/>
            </a:xfrm>
            <a:prstGeom prst="rect">
              <a:avLst/>
            </a:prstGeom>
            <a:solidFill>
              <a:schemeClr val="accent2">
                <a:lumMod val="20000"/>
                <a:lumOff val="80000"/>
              </a:schemeClr>
            </a:solidFill>
            <a:effectLst>
              <a:outerShdw blurRad="50800" dist="38100" dir="2700000" algn="tl" rotWithShape="0">
                <a:prstClr val="black">
                  <a:alpha val="40000"/>
                </a:prstClr>
              </a:outerShdw>
            </a:effectLst>
            <a:scene3d>
              <a:camera prst="perspectiveRight"/>
              <a:lightRig rig="threePt" dir="t"/>
            </a:scene3d>
          </p:spPr>
          <p:txBody>
            <a:bodyPr wrap="square" rtlCol="0">
              <a:spAutoFit/>
            </a:bodyPr>
            <a:lstStyle/>
            <a:p>
              <a:r>
                <a:rPr lang="ja-JP" altLang="en-US" sz="1600" dirty="0"/>
                <a:t>エッグスシングス</a:t>
              </a:r>
              <a:r>
                <a:rPr lang="en-US" altLang="ja-JP" sz="1600" dirty="0"/>
                <a:t>(</a:t>
              </a:r>
              <a:r>
                <a:rPr lang="ja-JP" altLang="en-US" sz="1600" dirty="0"/>
                <a:t>原宿</a:t>
              </a:r>
              <a:r>
                <a:rPr lang="en-US" altLang="ja-JP" sz="1600" dirty="0"/>
                <a:t>)</a:t>
              </a:r>
              <a:endParaRPr kumimoji="1" lang="ja-JP" altLang="en-US" sz="1600" dirty="0"/>
            </a:p>
          </p:txBody>
        </p:sp>
      </p:grpSp>
      <p:sp>
        <p:nvSpPr>
          <p:cNvPr id="9" name="テキスト ボックス 8"/>
          <p:cNvSpPr txBox="1"/>
          <p:nvPr/>
        </p:nvSpPr>
        <p:spPr>
          <a:xfrm>
            <a:off x="5525593" y="1974103"/>
            <a:ext cx="5213022" cy="1231106"/>
          </a:xfrm>
          <a:prstGeom prst="rect">
            <a:avLst/>
          </a:prstGeom>
          <a:noFill/>
        </p:spPr>
        <p:txBody>
          <a:bodyPr wrap="square" rtlCol="0">
            <a:spAutoFit/>
          </a:bodyPr>
          <a:lstStyle/>
          <a:p>
            <a:r>
              <a:rPr kumimoji="1" lang="ja-JP" altLang="en-US" sz="5400" b="1" dirty="0">
                <a:ln>
                  <a:solidFill>
                    <a:schemeClr val="tx1">
                      <a:lumMod val="95000"/>
                      <a:lumOff val="5000"/>
                    </a:schemeClr>
                  </a:solidFill>
                </a:ln>
                <a:solidFill>
                  <a:schemeClr val="accent4">
                    <a:lumMod val="75000"/>
                  </a:schemeClr>
                </a:solidFill>
              </a:rPr>
              <a:t>行列・・・</a:t>
            </a:r>
            <a:endParaRPr kumimoji="1" lang="en-US" altLang="ja-JP" sz="5400" b="1" dirty="0">
              <a:ln>
                <a:solidFill>
                  <a:schemeClr val="tx1">
                    <a:lumMod val="95000"/>
                    <a:lumOff val="5000"/>
                  </a:schemeClr>
                </a:solidFill>
              </a:ln>
              <a:solidFill>
                <a:schemeClr val="accent4">
                  <a:lumMod val="75000"/>
                </a:schemeClr>
              </a:solidFill>
            </a:endParaRPr>
          </a:p>
          <a:p>
            <a:r>
              <a:rPr kumimoji="1" lang="ja-JP" altLang="en-US" sz="2000" dirty="0">
                <a:ln>
                  <a:solidFill>
                    <a:schemeClr val="tx1">
                      <a:lumMod val="95000"/>
                      <a:lumOff val="5000"/>
                    </a:schemeClr>
                  </a:solidFill>
                </a:ln>
              </a:rPr>
              <a:t>・・・きっと誰もが一度は目にしたことのあるモノ</a:t>
            </a:r>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3</a:t>
            </a:fld>
            <a:endParaRPr kumimoji="1" lang="ja-JP" altLang="en-US" dirty="0"/>
          </a:p>
        </p:txBody>
      </p:sp>
      <p:sp>
        <p:nvSpPr>
          <p:cNvPr id="13" name="フローチャート: データ 12"/>
          <p:cNvSpPr/>
          <p:nvPr/>
        </p:nvSpPr>
        <p:spPr>
          <a:xfrm>
            <a:off x="7696324" y="44047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7870493" y="581968"/>
            <a:ext cx="492443" cy="1184244"/>
          </a:xfrm>
          <a:prstGeom prst="rect">
            <a:avLst/>
          </a:prstGeom>
          <a:noFill/>
        </p:spPr>
        <p:txBody>
          <a:bodyPr vert="eaVert" wrap="square" rtlCol="0">
            <a:spAutoFit/>
          </a:bodyPr>
          <a:lstStyle/>
          <a:p>
            <a:r>
              <a:rPr kumimoji="1" lang="ja-JP" altLang="en-US" sz="2000" dirty="0" smtClean="0"/>
              <a:t>イントロ</a:t>
            </a:r>
            <a:endParaRPr kumimoji="1" lang="ja-JP" altLang="en-US" sz="2000" dirty="0"/>
          </a:p>
        </p:txBody>
      </p:sp>
      <p:sp>
        <p:nvSpPr>
          <p:cNvPr id="21" name="フローチャート: データ 20"/>
          <p:cNvSpPr/>
          <p:nvPr/>
        </p:nvSpPr>
        <p:spPr>
          <a:xfrm>
            <a:off x="8449302" y="741145"/>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8567883" y="750744"/>
            <a:ext cx="430887" cy="1134445"/>
          </a:xfrm>
          <a:prstGeom prst="rect">
            <a:avLst/>
          </a:prstGeom>
          <a:noFill/>
        </p:spPr>
        <p:txBody>
          <a:bodyPr vert="eaVert" wrap="square" rtlCol="0">
            <a:spAutoFit/>
          </a:bodyPr>
          <a:lstStyle/>
          <a:p>
            <a:r>
              <a:rPr lang="ja-JP" altLang="en-US" sz="1600" dirty="0"/>
              <a:t>現状分析</a:t>
            </a:r>
            <a:endParaRPr kumimoji="1" lang="ja-JP" altLang="en-US" sz="1600" dirty="0"/>
          </a:p>
        </p:txBody>
      </p:sp>
      <p:sp>
        <p:nvSpPr>
          <p:cNvPr id="23" name="フローチャート: データ 22"/>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フローチャート: データ 23"/>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 name="フローチャート: データ 24"/>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フローチャート: データ 25"/>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28" name="テキスト ボックス 27"/>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29" name="テキスト ボックス 28"/>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30" name="テキスト ボックス 29"/>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3869535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グループ化 11"/>
          <p:cNvGrpSpPr/>
          <p:nvPr/>
        </p:nvGrpSpPr>
        <p:grpSpPr>
          <a:xfrm rot="21275769">
            <a:off x="7784479" y="4589677"/>
            <a:ext cx="4569987" cy="735126"/>
            <a:chOff x="456863" y="5142910"/>
            <a:chExt cx="7155068" cy="1243703"/>
          </a:xfrm>
        </p:grpSpPr>
        <p:pic>
          <p:nvPicPr>
            <p:cNvPr id="13"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456863" y="5157265"/>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1899052"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3299141"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4699230"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6141419"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グループ化 17"/>
          <p:cNvGrpSpPr/>
          <p:nvPr/>
        </p:nvGrpSpPr>
        <p:grpSpPr>
          <a:xfrm rot="21112345">
            <a:off x="-339207" y="5476837"/>
            <a:ext cx="3648852" cy="726641"/>
            <a:chOff x="1899052" y="5142910"/>
            <a:chExt cx="5712879" cy="1229348"/>
          </a:xfrm>
        </p:grpSpPr>
        <p:pic>
          <p:nvPicPr>
            <p:cNvPr id="19"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1899052"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3299141"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4699230"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6141419"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グループ化 22"/>
          <p:cNvGrpSpPr/>
          <p:nvPr/>
        </p:nvGrpSpPr>
        <p:grpSpPr>
          <a:xfrm rot="21288006">
            <a:off x="3247075" y="4991386"/>
            <a:ext cx="4569987" cy="735126"/>
            <a:chOff x="456863" y="5142910"/>
            <a:chExt cx="7155068" cy="1243703"/>
          </a:xfrm>
        </p:grpSpPr>
        <p:pic>
          <p:nvPicPr>
            <p:cNvPr id="24"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456863" y="5157265"/>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1899052"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3299141"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4699230"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動物"/>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6141419" y="5142910"/>
              <a:ext cx="1470512" cy="1229348"/>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タイトル 1"/>
          <p:cNvSpPr>
            <a:spLocks noGrp="1"/>
          </p:cNvSpPr>
          <p:nvPr>
            <p:ph type="title"/>
          </p:nvPr>
        </p:nvSpPr>
        <p:spPr/>
        <p:txBody>
          <a:bodyPr/>
          <a:lstStyle/>
          <a:p>
            <a:r>
              <a:rPr kumimoji="1" lang="ja-JP" altLang="en-US" dirty="0" smtClean="0"/>
              <a:t>イントロダクション</a:t>
            </a:r>
            <a:endParaRPr kumimoji="1" lang="ja-JP" altLang="en-US" dirty="0"/>
          </a:p>
        </p:txBody>
      </p:sp>
      <p:grpSp>
        <p:nvGrpSpPr>
          <p:cNvPr id="30" name="グループ化 29"/>
          <p:cNvGrpSpPr/>
          <p:nvPr/>
        </p:nvGrpSpPr>
        <p:grpSpPr>
          <a:xfrm>
            <a:off x="2643985" y="3000042"/>
            <a:ext cx="6964990" cy="2108120"/>
            <a:chOff x="1925419" y="3211632"/>
            <a:chExt cx="6069277" cy="1677161"/>
          </a:xfrm>
        </p:grpSpPr>
        <p:sp>
          <p:nvSpPr>
            <p:cNvPr id="10" name="下リボン 9"/>
            <p:cNvSpPr/>
            <p:nvPr/>
          </p:nvSpPr>
          <p:spPr>
            <a:xfrm>
              <a:off x="1925419" y="3211632"/>
              <a:ext cx="6069277" cy="1677161"/>
            </a:xfrm>
            <a:prstGeom prst="ribbon">
              <a:avLst>
                <a:gd name="adj1" fmla="val 3989"/>
                <a:gd name="adj2" fmla="val 75000"/>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2381449" y="3730500"/>
              <a:ext cx="5157216" cy="1101863"/>
            </a:xfrm>
            <a:prstGeom prst="rect">
              <a:avLst/>
            </a:prstGeom>
            <a:noFill/>
          </p:spPr>
          <p:txBody>
            <a:bodyPr wrap="square" rtlCol="0" anchor="ctr">
              <a:spAutoFit/>
            </a:bodyPr>
            <a:lstStyle/>
            <a:p>
              <a:pPr algn="ctr"/>
              <a:r>
                <a:rPr lang="ja-JP" altLang="en-US" sz="2800" dirty="0"/>
                <a:t>大人数が順序良く並んだ列。</a:t>
              </a:r>
              <a:endParaRPr lang="en-US" altLang="ja-JP" sz="2800" dirty="0"/>
            </a:p>
            <a:p>
              <a:pPr algn="ctr"/>
              <a:r>
                <a:rPr lang="en-US" altLang="ja-JP" sz="2800" dirty="0" smtClean="0"/>
                <a:t>(</a:t>
              </a:r>
              <a:r>
                <a:rPr lang="ja-JP" altLang="en-US" sz="2800" dirty="0"/>
                <a:t>大辞林第三版</a:t>
              </a:r>
              <a:r>
                <a:rPr lang="en-US" altLang="ja-JP" sz="2800" dirty="0"/>
                <a:t>)</a:t>
              </a:r>
            </a:p>
            <a:p>
              <a:pPr algn="ctr"/>
              <a:endParaRPr kumimoji="1" lang="ja-JP" altLang="en-US" sz="2800" dirty="0"/>
            </a:p>
          </p:txBody>
        </p:sp>
      </p:grpSp>
      <p:sp>
        <p:nvSpPr>
          <p:cNvPr id="29" name="テキスト ボックス 28"/>
          <p:cNvSpPr txBox="1"/>
          <p:nvPr/>
        </p:nvSpPr>
        <p:spPr>
          <a:xfrm>
            <a:off x="660275" y="2211856"/>
            <a:ext cx="3933795" cy="523220"/>
          </a:xfrm>
          <a:prstGeom prst="rect">
            <a:avLst/>
          </a:prstGeom>
          <a:noFill/>
        </p:spPr>
        <p:txBody>
          <a:bodyPr wrap="square" rtlCol="0">
            <a:spAutoFit/>
          </a:bodyPr>
          <a:lstStyle/>
          <a:p>
            <a:r>
              <a:rPr kumimoji="1" lang="ja-JP" altLang="en-US" sz="2800" dirty="0" smtClean="0"/>
              <a:t>そもそも行列とは・・・</a:t>
            </a:r>
            <a:endParaRPr kumimoji="1" lang="ja-JP" altLang="en-US" sz="2800" dirty="0"/>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4</a:t>
            </a:fld>
            <a:endParaRPr kumimoji="1" lang="ja-JP" altLang="en-US" dirty="0"/>
          </a:p>
        </p:txBody>
      </p:sp>
      <p:sp>
        <p:nvSpPr>
          <p:cNvPr id="31" name="フローチャート: データ 30"/>
          <p:cNvSpPr/>
          <p:nvPr/>
        </p:nvSpPr>
        <p:spPr>
          <a:xfrm>
            <a:off x="7696324" y="44047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テキスト ボックス 31"/>
          <p:cNvSpPr txBox="1"/>
          <p:nvPr/>
        </p:nvSpPr>
        <p:spPr>
          <a:xfrm>
            <a:off x="7870493" y="581968"/>
            <a:ext cx="492443" cy="1184244"/>
          </a:xfrm>
          <a:prstGeom prst="rect">
            <a:avLst/>
          </a:prstGeom>
          <a:noFill/>
        </p:spPr>
        <p:txBody>
          <a:bodyPr vert="eaVert" wrap="square" rtlCol="0">
            <a:spAutoFit/>
          </a:bodyPr>
          <a:lstStyle/>
          <a:p>
            <a:r>
              <a:rPr kumimoji="1" lang="ja-JP" altLang="en-US" sz="2000" dirty="0" smtClean="0"/>
              <a:t>イントロ</a:t>
            </a:r>
            <a:endParaRPr kumimoji="1" lang="ja-JP" altLang="en-US" sz="2000" dirty="0"/>
          </a:p>
        </p:txBody>
      </p:sp>
      <p:sp>
        <p:nvSpPr>
          <p:cNvPr id="33" name="フローチャート: データ 32"/>
          <p:cNvSpPr/>
          <p:nvPr/>
        </p:nvSpPr>
        <p:spPr>
          <a:xfrm>
            <a:off x="8449302" y="741145"/>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テキスト ボックス 33"/>
          <p:cNvSpPr txBox="1"/>
          <p:nvPr/>
        </p:nvSpPr>
        <p:spPr>
          <a:xfrm>
            <a:off x="8567883" y="750744"/>
            <a:ext cx="430887" cy="1134445"/>
          </a:xfrm>
          <a:prstGeom prst="rect">
            <a:avLst/>
          </a:prstGeom>
          <a:noFill/>
        </p:spPr>
        <p:txBody>
          <a:bodyPr vert="eaVert" wrap="square" rtlCol="0">
            <a:spAutoFit/>
          </a:bodyPr>
          <a:lstStyle/>
          <a:p>
            <a:r>
              <a:rPr lang="ja-JP" altLang="en-US" sz="1600" dirty="0"/>
              <a:t>現状分析</a:t>
            </a:r>
            <a:endParaRPr kumimoji="1" lang="ja-JP" altLang="en-US" sz="1600" dirty="0"/>
          </a:p>
        </p:txBody>
      </p:sp>
      <p:sp>
        <p:nvSpPr>
          <p:cNvPr id="35" name="フローチャート: データ 34"/>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6" name="フローチャート: データ 35"/>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フローチャート: データ 36"/>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フローチャート: データ 37"/>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テキスト ボックス 38"/>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40" name="テキスト ボックス 39"/>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41" name="テキスト ボックス 40"/>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42" name="テキスト ボックス 41"/>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28638487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イントロダクション</a:t>
            </a:r>
            <a:endParaRPr kumimoji="1" lang="ja-JP" altLang="en-US" dirty="0"/>
          </a:p>
        </p:txBody>
      </p:sp>
      <p:graphicFrame>
        <p:nvGraphicFramePr>
          <p:cNvPr id="9" name="グラフ 8"/>
          <p:cNvGraphicFramePr>
            <a:graphicFrameLocks/>
          </p:cNvGraphicFramePr>
          <p:nvPr>
            <p:extLst>
              <p:ext uri="{D42A27DB-BD31-4B8C-83A1-F6EECF244321}">
                <p14:modId xmlns:p14="http://schemas.microsoft.com/office/powerpoint/2010/main" val="360953231"/>
              </p:ext>
            </p:extLst>
          </p:nvPr>
        </p:nvGraphicFramePr>
        <p:xfrm>
          <a:off x="868680" y="1737360"/>
          <a:ext cx="9217152" cy="4531465"/>
        </p:xfrm>
        <a:graphic>
          <a:graphicData uri="http://schemas.openxmlformats.org/drawingml/2006/chart">
            <c:chart xmlns:c="http://schemas.openxmlformats.org/drawingml/2006/chart" xmlns:r="http://schemas.openxmlformats.org/officeDocument/2006/relationships" r:id="rId2"/>
          </a:graphicData>
        </a:graphic>
      </p:graphicFrame>
      <p:sp>
        <p:nvSpPr>
          <p:cNvPr id="10" name="フローチャート: 端子 9"/>
          <p:cNvSpPr/>
          <p:nvPr/>
        </p:nvSpPr>
        <p:spPr>
          <a:xfrm>
            <a:off x="7188767" y="4655966"/>
            <a:ext cx="4701481" cy="1738608"/>
          </a:xfrm>
          <a:prstGeom prst="flowChartTerminator">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1600" dirty="0"/>
              <a:t>※</a:t>
            </a:r>
            <a:r>
              <a:rPr kumimoji="1" lang="ja-JP" altLang="en-US" sz="1600" dirty="0"/>
              <a:t>「抵抗がある」は「非常に抵抗感がある」</a:t>
            </a:r>
            <a:r>
              <a:rPr kumimoji="1" lang="ja-JP" altLang="en-US" sz="1600" dirty="0" smtClean="0"/>
              <a:t>と</a:t>
            </a:r>
            <a:endParaRPr kumimoji="1" lang="en-US" altLang="ja-JP" sz="1600" dirty="0" smtClean="0"/>
          </a:p>
          <a:p>
            <a:pPr algn="ctr"/>
            <a:r>
              <a:rPr kumimoji="1" lang="ja-JP" altLang="en-US" sz="1600" dirty="0" smtClean="0"/>
              <a:t>「</a:t>
            </a:r>
            <a:r>
              <a:rPr kumimoji="1" lang="ja-JP" altLang="en-US" sz="1600" dirty="0"/>
              <a:t>やや抵抗感がある」の合計。</a:t>
            </a:r>
            <a:endParaRPr kumimoji="1" lang="en-US" altLang="ja-JP" sz="1600" dirty="0"/>
          </a:p>
          <a:p>
            <a:pPr algn="ctr"/>
            <a:r>
              <a:rPr lang="ja-JP" altLang="en-US" sz="1600" dirty="0"/>
              <a:t>「抵抗感がない」は「全く抵抗感がない」</a:t>
            </a:r>
            <a:r>
              <a:rPr lang="ja-JP" altLang="en-US" sz="1600" dirty="0" smtClean="0"/>
              <a:t>と</a:t>
            </a:r>
            <a:endParaRPr lang="en-US" altLang="ja-JP" sz="1600" dirty="0" smtClean="0"/>
          </a:p>
          <a:p>
            <a:pPr algn="ctr"/>
            <a:r>
              <a:rPr lang="ja-JP" altLang="en-US" sz="1600" dirty="0" smtClean="0"/>
              <a:t>「</a:t>
            </a:r>
            <a:r>
              <a:rPr lang="ja-JP" altLang="en-US" sz="1600" dirty="0"/>
              <a:t>あまり抵抗感がない」の合計</a:t>
            </a:r>
            <a:endParaRPr lang="en-US" altLang="ja-JP" sz="1600" dirty="0"/>
          </a:p>
        </p:txBody>
      </p:sp>
      <p:sp>
        <p:nvSpPr>
          <p:cNvPr id="11" name="正方形/長方形 10"/>
          <p:cNvSpPr/>
          <p:nvPr/>
        </p:nvSpPr>
        <p:spPr>
          <a:xfrm>
            <a:off x="3582898" y="6394574"/>
            <a:ext cx="4548200" cy="4001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i="1" dirty="0">
                <a:solidFill>
                  <a:schemeClr val="tx1"/>
                </a:solidFill>
              </a:rPr>
              <a:t>出典</a:t>
            </a:r>
            <a:r>
              <a:rPr lang="en-US" altLang="ja-JP" i="1" dirty="0">
                <a:solidFill>
                  <a:schemeClr val="tx1"/>
                </a:solidFill>
              </a:rPr>
              <a:t>:</a:t>
            </a:r>
            <a:r>
              <a:rPr kumimoji="1" lang="ja-JP" altLang="en-US" i="1" dirty="0">
                <a:solidFill>
                  <a:schemeClr val="tx1"/>
                </a:solidFill>
              </a:rPr>
              <a:t>博報堂行動デザイン研究所</a:t>
            </a:r>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5</a:t>
            </a:fld>
            <a:endParaRPr kumimoji="1" lang="ja-JP" altLang="en-US" dirty="0"/>
          </a:p>
        </p:txBody>
      </p:sp>
      <p:sp>
        <p:nvSpPr>
          <p:cNvPr id="7" name="フローチャート: データ 6"/>
          <p:cNvSpPr/>
          <p:nvPr/>
        </p:nvSpPr>
        <p:spPr>
          <a:xfrm>
            <a:off x="7696324" y="44047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870493" y="581968"/>
            <a:ext cx="492443" cy="1184244"/>
          </a:xfrm>
          <a:prstGeom prst="rect">
            <a:avLst/>
          </a:prstGeom>
          <a:noFill/>
        </p:spPr>
        <p:txBody>
          <a:bodyPr vert="eaVert" wrap="square" rtlCol="0">
            <a:spAutoFit/>
          </a:bodyPr>
          <a:lstStyle/>
          <a:p>
            <a:r>
              <a:rPr kumimoji="1" lang="ja-JP" altLang="en-US" sz="2000" dirty="0" smtClean="0"/>
              <a:t>イントロ</a:t>
            </a:r>
            <a:endParaRPr kumimoji="1" lang="ja-JP" altLang="en-US" sz="2000" dirty="0"/>
          </a:p>
        </p:txBody>
      </p:sp>
      <p:sp>
        <p:nvSpPr>
          <p:cNvPr id="12" name="フローチャート: データ 11"/>
          <p:cNvSpPr/>
          <p:nvPr/>
        </p:nvSpPr>
        <p:spPr>
          <a:xfrm>
            <a:off x="8449302" y="741145"/>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8567883" y="750744"/>
            <a:ext cx="430887" cy="1134445"/>
          </a:xfrm>
          <a:prstGeom prst="rect">
            <a:avLst/>
          </a:prstGeom>
          <a:noFill/>
        </p:spPr>
        <p:txBody>
          <a:bodyPr vert="eaVert" wrap="square" rtlCol="0">
            <a:spAutoFit/>
          </a:bodyPr>
          <a:lstStyle/>
          <a:p>
            <a:r>
              <a:rPr lang="ja-JP" altLang="en-US" sz="1600" dirty="0"/>
              <a:t>現状分析</a:t>
            </a:r>
            <a:endParaRPr kumimoji="1" lang="ja-JP" altLang="en-US" sz="1600" dirty="0"/>
          </a:p>
        </p:txBody>
      </p:sp>
      <p:sp>
        <p:nvSpPr>
          <p:cNvPr id="14" name="フローチャート: データ 13"/>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フローチャート: データ 14"/>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フローチャート: データ 15"/>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フローチャート: データ 16"/>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ボックス 17"/>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19" name="テキスト ボックス 18"/>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20" name="テキスト ボックス 19"/>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21" name="テキスト ボックス 20"/>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11043021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2" cstate="print">
            <a:extLst>
              <a:ext uri="{28A0092B-C50C-407E-A947-70E740481C1C}">
                <a14:useLocalDpi xmlns:a14="http://schemas.microsoft.com/office/drawing/2010/main" val="0"/>
              </a:ext>
            </a:extLst>
          </a:blip>
          <a:srcRect t="-1162" b="21851"/>
          <a:stretch/>
        </p:blipFill>
        <p:spPr>
          <a:xfrm>
            <a:off x="259895" y="1917703"/>
            <a:ext cx="6479233" cy="3852161"/>
          </a:xfrm>
          <a:prstGeom prst="rect">
            <a:avLst/>
          </a:prstGeom>
        </p:spPr>
      </p:pic>
      <p:sp>
        <p:nvSpPr>
          <p:cNvPr id="2" name="タイトル 1"/>
          <p:cNvSpPr>
            <a:spLocks noGrp="1"/>
          </p:cNvSpPr>
          <p:nvPr>
            <p:ph type="title"/>
          </p:nvPr>
        </p:nvSpPr>
        <p:spPr/>
        <p:txBody>
          <a:bodyPr/>
          <a:lstStyle/>
          <a:p>
            <a:r>
              <a:rPr kumimoji="1" lang="ja-JP" altLang="en-US" dirty="0"/>
              <a:t>イントロダクション</a:t>
            </a:r>
          </a:p>
        </p:txBody>
      </p:sp>
      <p:sp>
        <p:nvSpPr>
          <p:cNvPr id="10" name="テキスト ボックス 9"/>
          <p:cNvSpPr txBox="1"/>
          <p:nvPr/>
        </p:nvSpPr>
        <p:spPr>
          <a:xfrm>
            <a:off x="6739128" y="2640204"/>
            <a:ext cx="5294374" cy="954107"/>
          </a:xfrm>
          <a:prstGeom prst="rect">
            <a:avLst/>
          </a:prstGeom>
          <a:noFill/>
        </p:spPr>
        <p:txBody>
          <a:bodyPr wrap="square" rtlCol="0" anchor="ctr">
            <a:spAutoFit/>
          </a:bodyPr>
          <a:lstStyle/>
          <a:p>
            <a:pPr algn="r"/>
            <a:r>
              <a:rPr kumimoji="1" lang="ja-JP" altLang="en-US" sz="2800" dirty="0" smtClean="0"/>
              <a:t>街</a:t>
            </a:r>
            <a:r>
              <a:rPr kumimoji="1" lang="ja-JP" altLang="en-US" sz="2800" dirty="0"/>
              <a:t>には行列が溢れて</a:t>
            </a:r>
            <a:r>
              <a:rPr kumimoji="1" lang="ja-JP" altLang="en-US" sz="2800" dirty="0" smtClean="0"/>
              <a:t>いるのに</a:t>
            </a:r>
            <a:r>
              <a:rPr lang="ja-JP" altLang="en-US" sz="2800" dirty="0" smtClean="0"/>
              <a:t>、</a:t>
            </a:r>
            <a:endParaRPr lang="en-US" altLang="ja-JP" sz="2800" dirty="0"/>
          </a:p>
          <a:p>
            <a:pPr algn="r"/>
            <a:r>
              <a:rPr lang="ja-JP" altLang="en-US" sz="2800" dirty="0" smtClean="0"/>
              <a:t>行列に抵抗感を持つ人は多い・・・</a:t>
            </a:r>
            <a:endParaRPr kumimoji="1" lang="ja-JP" altLang="en-US" sz="2800" dirty="0"/>
          </a:p>
        </p:txBody>
      </p:sp>
      <p:grpSp>
        <p:nvGrpSpPr>
          <p:cNvPr id="14" name="グループ化 13"/>
          <p:cNvGrpSpPr/>
          <p:nvPr/>
        </p:nvGrpSpPr>
        <p:grpSpPr>
          <a:xfrm>
            <a:off x="8215689" y="3911940"/>
            <a:ext cx="3397189" cy="1857924"/>
            <a:chOff x="7557323" y="3473028"/>
            <a:chExt cx="3091041" cy="1508760"/>
          </a:xfrm>
        </p:grpSpPr>
        <p:sp>
          <p:nvSpPr>
            <p:cNvPr id="12" name="右矢印 11"/>
            <p:cNvSpPr/>
            <p:nvPr/>
          </p:nvSpPr>
          <p:spPr>
            <a:xfrm>
              <a:off x="7557323" y="3473028"/>
              <a:ext cx="3091041" cy="1508760"/>
            </a:xfrm>
            <a:prstGeom prst="rightArrow">
              <a:avLst>
                <a:gd name="adj1" fmla="val 54848"/>
                <a:gd name="adj2" fmla="val 62121"/>
              </a:avLst>
            </a:prstGeom>
            <a:solidFill>
              <a:schemeClr val="accent1">
                <a:lumMod val="75000"/>
              </a:schemeClr>
            </a:solidFill>
            <a:ln w="381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p:nvSpPr>
          <p:spPr>
            <a:xfrm>
              <a:off x="7635240" y="3944856"/>
              <a:ext cx="2935206" cy="574851"/>
            </a:xfrm>
            <a:prstGeom prst="rect">
              <a:avLst/>
            </a:prstGeom>
            <a:noFill/>
          </p:spPr>
          <p:txBody>
            <a:bodyPr wrap="square" rtlCol="0">
              <a:spAutoFit/>
            </a:bodyPr>
            <a:lstStyle/>
            <a:p>
              <a:r>
                <a:rPr kumimoji="1" lang="ja-JP" altLang="en-US" sz="4000" b="1" dirty="0" smtClean="0">
                  <a:ln>
                    <a:solidFill>
                      <a:schemeClr val="accent1">
                        <a:lumMod val="75000"/>
                      </a:schemeClr>
                    </a:solidFill>
                  </a:ln>
                  <a:solidFill>
                    <a:schemeClr val="bg1"/>
                  </a:solidFill>
                </a:rPr>
                <a:t>何故だろう？</a:t>
              </a:r>
              <a:endParaRPr kumimoji="1" lang="ja-JP" altLang="en-US" sz="4000" b="1" dirty="0">
                <a:ln>
                  <a:solidFill>
                    <a:schemeClr val="accent1">
                      <a:lumMod val="75000"/>
                    </a:schemeClr>
                  </a:solidFill>
                </a:ln>
                <a:solidFill>
                  <a:schemeClr val="bg1"/>
                </a:solidFill>
              </a:endParaRPr>
            </a:p>
          </p:txBody>
        </p:sp>
      </p:grpSp>
      <p:sp>
        <p:nvSpPr>
          <p:cNvPr id="16" name="テキスト ボックス 15"/>
          <p:cNvSpPr txBox="1"/>
          <p:nvPr/>
        </p:nvSpPr>
        <p:spPr>
          <a:xfrm>
            <a:off x="141022" y="5867911"/>
            <a:ext cx="7704530" cy="369332"/>
          </a:xfrm>
          <a:prstGeom prst="rect">
            <a:avLst/>
          </a:prstGeom>
          <a:noFill/>
        </p:spPr>
        <p:txBody>
          <a:bodyPr wrap="square" rtlCol="0">
            <a:spAutoFit/>
          </a:bodyPr>
          <a:lstStyle/>
          <a:p>
            <a:r>
              <a:rPr lang="ja-JP" altLang="en-US" dirty="0" smtClean="0"/>
              <a:t>↑青山</a:t>
            </a:r>
            <a:r>
              <a:rPr lang="ja-JP" altLang="en-US" dirty="0"/>
              <a:t>学院</a:t>
            </a:r>
            <a:r>
              <a:rPr kumimoji="1" lang="ja-JP" altLang="en-US" dirty="0" smtClean="0"/>
              <a:t>大写真部による、写ルンです無料配布の行列（</a:t>
            </a:r>
            <a:r>
              <a:rPr lang="en-US" altLang="ja-JP" dirty="0" smtClean="0"/>
              <a:t>2016</a:t>
            </a:r>
            <a:r>
              <a:rPr lang="ja-JP" altLang="en-US" dirty="0" smtClean="0"/>
              <a:t>年</a:t>
            </a:r>
            <a:r>
              <a:rPr lang="en-US" altLang="ja-JP" dirty="0" smtClean="0"/>
              <a:t>7</a:t>
            </a:r>
            <a:r>
              <a:rPr lang="ja-JP" altLang="en-US" dirty="0" smtClean="0"/>
              <a:t>月</a:t>
            </a:r>
            <a:r>
              <a:rPr lang="en-US" altLang="ja-JP" dirty="0" smtClean="0"/>
              <a:t>19 </a:t>
            </a:r>
            <a:r>
              <a:rPr lang="ja-JP" altLang="en-US" dirty="0" smtClean="0"/>
              <a:t>日）</a:t>
            </a:r>
            <a:endParaRPr kumimoji="1" lang="ja-JP" altLang="en-US" dirty="0"/>
          </a:p>
        </p:txBody>
      </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6</a:t>
            </a:fld>
            <a:endParaRPr kumimoji="1" lang="ja-JP" altLang="en-US" dirty="0"/>
          </a:p>
        </p:txBody>
      </p:sp>
      <p:sp>
        <p:nvSpPr>
          <p:cNvPr id="11" name="フローチャート: データ 10"/>
          <p:cNvSpPr/>
          <p:nvPr/>
        </p:nvSpPr>
        <p:spPr>
          <a:xfrm>
            <a:off x="7696324" y="44047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7870493" y="581968"/>
            <a:ext cx="492443" cy="1184244"/>
          </a:xfrm>
          <a:prstGeom prst="rect">
            <a:avLst/>
          </a:prstGeom>
          <a:noFill/>
        </p:spPr>
        <p:txBody>
          <a:bodyPr vert="eaVert" wrap="square" rtlCol="0">
            <a:spAutoFit/>
          </a:bodyPr>
          <a:lstStyle/>
          <a:p>
            <a:r>
              <a:rPr kumimoji="1" lang="ja-JP" altLang="en-US" sz="2000" dirty="0" smtClean="0"/>
              <a:t>イントロ</a:t>
            </a:r>
            <a:endParaRPr kumimoji="1" lang="ja-JP" altLang="en-US" sz="2000" dirty="0"/>
          </a:p>
        </p:txBody>
      </p:sp>
      <p:sp>
        <p:nvSpPr>
          <p:cNvPr id="17" name="フローチャート: データ 16"/>
          <p:cNvSpPr/>
          <p:nvPr/>
        </p:nvSpPr>
        <p:spPr>
          <a:xfrm>
            <a:off x="8449302" y="741145"/>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ボックス 17"/>
          <p:cNvSpPr txBox="1"/>
          <p:nvPr/>
        </p:nvSpPr>
        <p:spPr>
          <a:xfrm>
            <a:off x="8567883" y="750744"/>
            <a:ext cx="430887" cy="1134445"/>
          </a:xfrm>
          <a:prstGeom prst="rect">
            <a:avLst/>
          </a:prstGeom>
          <a:noFill/>
        </p:spPr>
        <p:txBody>
          <a:bodyPr vert="eaVert" wrap="square" rtlCol="0">
            <a:spAutoFit/>
          </a:bodyPr>
          <a:lstStyle/>
          <a:p>
            <a:r>
              <a:rPr lang="ja-JP" altLang="en-US" sz="1600" dirty="0"/>
              <a:t>現状分析</a:t>
            </a:r>
            <a:endParaRPr kumimoji="1" lang="ja-JP" altLang="en-US" sz="1600" dirty="0"/>
          </a:p>
        </p:txBody>
      </p:sp>
      <p:sp>
        <p:nvSpPr>
          <p:cNvPr id="19" name="フローチャート: データ 18"/>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フローチャート: データ 19"/>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フローチャート: データ 20"/>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フローチャート: データ 21"/>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テキスト ボックス 22"/>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24" name="テキスト ボックス 23"/>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25" name="テキスト ボックス 24"/>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26" name="テキスト ボックス 25"/>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7008047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雲 49"/>
          <p:cNvSpPr/>
          <p:nvPr/>
        </p:nvSpPr>
        <p:spPr>
          <a:xfrm rot="3840245">
            <a:off x="-210892" y="3979633"/>
            <a:ext cx="1971190" cy="2191556"/>
          </a:xfrm>
          <a:prstGeom prst="cloud">
            <a:avLst/>
          </a:prstGeom>
          <a:solidFill>
            <a:srgbClr val="095F28">
              <a:alpha val="36863"/>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9" name="雲 48"/>
          <p:cNvSpPr/>
          <p:nvPr/>
        </p:nvSpPr>
        <p:spPr>
          <a:xfrm rot="21370313">
            <a:off x="10042506" y="4079495"/>
            <a:ext cx="2294079" cy="1922005"/>
          </a:xfrm>
          <a:prstGeom prst="cloud">
            <a:avLst/>
          </a:prstGeom>
          <a:solidFill>
            <a:srgbClr val="FCA2B7">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8" name="直線矢印コネクタ 7"/>
          <p:cNvCxnSpPr/>
          <p:nvPr/>
        </p:nvCxnSpPr>
        <p:spPr>
          <a:xfrm flipV="1">
            <a:off x="1480154" y="4958055"/>
            <a:ext cx="8882480" cy="23122"/>
          </a:xfrm>
          <a:prstGeom prst="straightConnector1">
            <a:avLst/>
          </a:prstGeom>
          <a:ln w="38100">
            <a:solidFill>
              <a:schemeClr val="bg1">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lstStyle/>
          <a:p>
            <a:r>
              <a:rPr lang="ja-JP" altLang="en-US" dirty="0" smtClean="0"/>
              <a:t>現状</a:t>
            </a:r>
            <a:r>
              <a:rPr lang="ja-JP" altLang="en-US" dirty="0"/>
              <a:t>分析</a:t>
            </a:r>
            <a:endParaRPr kumimoji="1" lang="ja-JP" altLang="en-US" dirty="0"/>
          </a:p>
        </p:txBody>
      </p:sp>
      <p:sp>
        <p:nvSpPr>
          <p:cNvPr id="10" name="テキスト ボックス 9"/>
          <p:cNvSpPr txBox="1"/>
          <p:nvPr/>
        </p:nvSpPr>
        <p:spPr>
          <a:xfrm>
            <a:off x="8495621" y="4391655"/>
            <a:ext cx="1902967" cy="461665"/>
          </a:xfrm>
          <a:prstGeom prst="rect">
            <a:avLst/>
          </a:prstGeom>
          <a:noFill/>
        </p:spPr>
        <p:txBody>
          <a:bodyPr wrap="square" rtlCol="0">
            <a:spAutoFit/>
          </a:bodyPr>
          <a:lstStyle/>
          <a:p>
            <a:r>
              <a:rPr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rPr>
              <a:t>ディズニー</a:t>
            </a:r>
            <a:endParaRPr kumimoji="1"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endParaRPr>
          </a:p>
        </p:txBody>
      </p:sp>
      <p:sp>
        <p:nvSpPr>
          <p:cNvPr id="11" name="テキスト ボックス 10"/>
          <p:cNvSpPr txBox="1"/>
          <p:nvPr/>
        </p:nvSpPr>
        <p:spPr>
          <a:xfrm>
            <a:off x="7437774" y="4677351"/>
            <a:ext cx="884867" cy="461665"/>
          </a:xfrm>
          <a:prstGeom prst="rect">
            <a:avLst/>
          </a:prstGeom>
          <a:noFill/>
        </p:spPr>
        <p:txBody>
          <a:bodyPr wrap="square" rtlCol="0">
            <a:spAutoFit/>
          </a:bodyPr>
          <a:lstStyle/>
          <a:p>
            <a:r>
              <a:rPr kumimoji="1" lang="ja-JP" altLang="en-US" sz="2400" dirty="0" smtClean="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rPr>
              <a:t>福袋</a:t>
            </a:r>
            <a:endParaRPr kumimoji="1"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endParaRPr>
          </a:p>
        </p:txBody>
      </p:sp>
      <p:sp>
        <p:nvSpPr>
          <p:cNvPr id="12" name="テキスト ボックス 11"/>
          <p:cNvSpPr txBox="1"/>
          <p:nvPr/>
        </p:nvSpPr>
        <p:spPr>
          <a:xfrm>
            <a:off x="1534593" y="4468472"/>
            <a:ext cx="1469602" cy="461665"/>
          </a:xfrm>
          <a:prstGeom prst="rect">
            <a:avLst/>
          </a:prstGeom>
          <a:noFill/>
        </p:spPr>
        <p:txBody>
          <a:bodyPr wrap="square" rtlCol="0">
            <a:spAutoFit/>
          </a:bodyPr>
          <a:lstStyle/>
          <a:p>
            <a:r>
              <a:rPr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rPr>
              <a:t>レジ待ち</a:t>
            </a:r>
            <a:endParaRPr kumimoji="1"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3256380" y="4439021"/>
            <a:ext cx="819810" cy="461665"/>
          </a:xfrm>
          <a:prstGeom prst="rect">
            <a:avLst/>
          </a:prstGeom>
          <a:noFill/>
        </p:spPr>
        <p:txBody>
          <a:bodyPr wrap="square" rtlCol="0">
            <a:spAutoFit/>
          </a:bodyPr>
          <a:lstStyle/>
          <a:p>
            <a:r>
              <a:rPr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rPr>
              <a:t>銀行</a:t>
            </a:r>
            <a:endParaRPr kumimoji="1"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5056726" y="3598293"/>
            <a:ext cx="1719858" cy="553998"/>
          </a:xfrm>
          <a:prstGeom prst="rect">
            <a:avLst/>
          </a:prstGeom>
          <a:noFill/>
        </p:spPr>
        <p:txBody>
          <a:bodyPr wrap="square" rtlCol="0">
            <a:spAutoFit/>
          </a:bodyPr>
          <a:lstStyle/>
          <a:p>
            <a:r>
              <a:rPr lang="ja-JP" altLang="en-US" sz="3000" dirty="0" smtClean="0">
                <a:effectLst>
                  <a:outerShdw blurRad="38100" dist="38100" dir="2700000" algn="tl">
                    <a:srgbClr val="000000">
                      <a:alpha val="43137"/>
                    </a:srgbClr>
                  </a:outerShdw>
                  <a:reflection blurRad="6350" stA="55000" endA="300" endPos="45500" dir="5400000" sy="-100000" algn="bl" rotWithShape="0"/>
                </a:effectLst>
                <a:latin typeface="HG丸ｺﾞｼｯｸM-PRO" panose="020F0600000000000000" pitchFamily="50" charset="-128"/>
                <a:ea typeface="HG丸ｺﾞｼｯｸM-PRO" panose="020F0600000000000000" pitchFamily="50" charset="-128"/>
              </a:rPr>
              <a:t>飲食店？</a:t>
            </a:r>
            <a:endParaRPr kumimoji="1" lang="ja-JP" altLang="en-US" sz="3000" dirty="0">
              <a:effectLst>
                <a:outerShdw blurRad="38100" dist="38100" dir="2700000" algn="tl">
                  <a:srgbClr val="000000">
                    <a:alpha val="43137"/>
                  </a:srgbClr>
                </a:outerShdw>
                <a:reflection blurRad="6350" stA="55000" endA="300" endPos="45500" dir="5400000" sy="-100000" algn="bl" rotWithShape="0"/>
              </a:effectLst>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7525964" y="3923160"/>
            <a:ext cx="1719858" cy="461665"/>
          </a:xfrm>
          <a:prstGeom prst="rect">
            <a:avLst/>
          </a:prstGeom>
          <a:noFill/>
        </p:spPr>
        <p:txBody>
          <a:bodyPr wrap="square" rtlCol="0">
            <a:spAutoFit/>
          </a:bodyPr>
          <a:lstStyle/>
          <a:p>
            <a:r>
              <a:rPr kumimoji="1" lang="en-US" altLang="ja-JP" sz="2400" dirty="0">
                <a:effectLst>
                  <a:outerShdw blurRad="38100" dist="38100" dir="2700000" algn="tl">
                    <a:srgbClr val="000000">
                      <a:alpha val="43137"/>
                    </a:srgbClr>
                  </a:outerShdw>
                  <a:reflection blurRad="6350" stA="55000" endA="300" endPos="45500" dir="5400000" sy="-100000" algn="bl" rotWithShape="0"/>
                </a:effectLst>
                <a:latin typeface="HG丸ｺﾞｼｯｸM-PRO" panose="020F0600000000000000" pitchFamily="50" charset="-128"/>
                <a:ea typeface="HG丸ｺﾞｼｯｸM-PRO" panose="020F0600000000000000" pitchFamily="50" charset="-128"/>
              </a:rPr>
              <a:t>iPhone</a:t>
            </a:r>
            <a:endParaRPr kumimoji="1" lang="ja-JP" altLang="en-US" sz="2400" dirty="0">
              <a:effectLst>
                <a:outerShdw blurRad="38100" dist="38100" dir="2700000" algn="tl">
                  <a:srgbClr val="000000">
                    <a:alpha val="43137"/>
                  </a:srgbClr>
                </a:outerShdw>
                <a:reflection blurRad="6350" stA="55000" endA="300" endPos="45500" dir="5400000" sy="-100000" algn="bl" rotWithShape="0"/>
              </a:effectLst>
              <a:latin typeface="HG丸ｺﾞｼｯｸM-PRO" panose="020F0600000000000000" pitchFamily="50" charset="-128"/>
              <a:ea typeface="HG丸ｺﾞｼｯｸM-PRO" panose="020F0600000000000000" pitchFamily="50" charset="-128"/>
            </a:endParaRPr>
          </a:p>
        </p:txBody>
      </p:sp>
      <p:sp>
        <p:nvSpPr>
          <p:cNvPr id="17" name="円/楕円 16"/>
          <p:cNvSpPr/>
          <p:nvPr/>
        </p:nvSpPr>
        <p:spPr>
          <a:xfrm>
            <a:off x="4814525" y="3481441"/>
            <a:ext cx="1988413" cy="864385"/>
          </a:xfrm>
          <a:prstGeom prst="ellipse">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p:cNvSpPr txBox="1"/>
          <p:nvPr/>
        </p:nvSpPr>
        <p:spPr>
          <a:xfrm>
            <a:off x="109445" y="4277750"/>
            <a:ext cx="1821827" cy="1200329"/>
          </a:xfrm>
          <a:prstGeom prst="rect">
            <a:avLst/>
          </a:prstGeom>
          <a:noFill/>
          <a:ln>
            <a:noFill/>
          </a:ln>
        </p:spPr>
        <p:txBody>
          <a:bodyPr wrap="square" rtlCol="0">
            <a:spAutoFit/>
          </a:bodyPr>
          <a:lstStyle/>
          <a:p>
            <a:r>
              <a:rPr lang="ja-JP" altLang="en-US" i="1" dirty="0" smtClean="0"/>
              <a:t>受動的</a:t>
            </a:r>
            <a:endParaRPr lang="en-US" altLang="ja-JP" i="1" dirty="0" smtClean="0"/>
          </a:p>
          <a:p>
            <a:r>
              <a:rPr lang="ja-JP" altLang="en-US" i="1" dirty="0" smtClean="0"/>
              <a:t>目的のため</a:t>
            </a:r>
            <a:endParaRPr lang="en-US" altLang="ja-JP" i="1" dirty="0" smtClean="0"/>
          </a:p>
          <a:p>
            <a:r>
              <a:rPr lang="ja-JP" altLang="en-US" i="1" dirty="0"/>
              <a:t>イライラ</a:t>
            </a:r>
          </a:p>
          <a:p>
            <a:r>
              <a:rPr lang="ja-JP" altLang="en-US" i="1" dirty="0" smtClean="0"/>
              <a:t>待つ覚悟がない</a:t>
            </a:r>
            <a:endParaRPr lang="en-US" altLang="ja-JP" i="1" dirty="0" smtClean="0"/>
          </a:p>
        </p:txBody>
      </p:sp>
      <p:sp>
        <p:nvSpPr>
          <p:cNvPr id="44" name="テキスト ボックス 43"/>
          <p:cNvSpPr txBox="1"/>
          <p:nvPr/>
        </p:nvSpPr>
        <p:spPr>
          <a:xfrm>
            <a:off x="9830310" y="4285676"/>
            <a:ext cx="2213116" cy="1200329"/>
          </a:xfrm>
          <a:prstGeom prst="rect">
            <a:avLst/>
          </a:prstGeom>
          <a:noFill/>
        </p:spPr>
        <p:txBody>
          <a:bodyPr wrap="square" rtlCol="0">
            <a:spAutoFit/>
          </a:bodyPr>
          <a:lstStyle/>
          <a:p>
            <a:pPr algn="r"/>
            <a:r>
              <a:rPr lang="ja-JP" altLang="en-US" i="1" dirty="0"/>
              <a:t>能動的</a:t>
            </a:r>
            <a:endParaRPr lang="en-US" altLang="ja-JP" i="1" dirty="0" smtClean="0"/>
          </a:p>
          <a:p>
            <a:pPr algn="r"/>
            <a:r>
              <a:rPr lang="ja-JP" altLang="en-US" i="1" dirty="0"/>
              <a:t>楽</a:t>
            </a:r>
            <a:r>
              <a:rPr lang="ja-JP" altLang="en-US" i="1" dirty="0" smtClean="0"/>
              <a:t>しみのため</a:t>
            </a:r>
            <a:endParaRPr lang="en-US" altLang="ja-JP" i="1" dirty="0" smtClean="0"/>
          </a:p>
          <a:p>
            <a:pPr algn="r"/>
            <a:r>
              <a:rPr lang="ja-JP" altLang="en-US" i="1" dirty="0"/>
              <a:t>ワクワク</a:t>
            </a:r>
          </a:p>
          <a:p>
            <a:pPr algn="r"/>
            <a:r>
              <a:rPr lang="ja-JP" altLang="en-US" i="1" dirty="0" smtClean="0"/>
              <a:t>待つ覚悟比較的あり</a:t>
            </a:r>
            <a:endParaRPr lang="en-US" altLang="ja-JP" i="1" dirty="0" smtClean="0"/>
          </a:p>
        </p:txBody>
      </p:sp>
      <p:sp>
        <p:nvSpPr>
          <p:cNvPr id="46" name="テキスト ボックス 45"/>
          <p:cNvSpPr txBox="1"/>
          <p:nvPr/>
        </p:nvSpPr>
        <p:spPr>
          <a:xfrm>
            <a:off x="6609385" y="4285676"/>
            <a:ext cx="1270823" cy="461665"/>
          </a:xfrm>
          <a:prstGeom prst="rect">
            <a:avLst/>
          </a:prstGeom>
          <a:noFill/>
        </p:spPr>
        <p:txBody>
          <a:bodyPr wrap="square" rtlCol="0">
            <a:spAutoFit/>
          </a:bodyPr>
          <a:lstStyle/>
          <a:p>
            <a:r>
              <a:rPr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rPr>
              <a:t>宝</a:t>
            </a:r>
            <a:r>
              <a:rPr lang="ja-JP" altLang="en-US" sz="2400" dirty="0" smtClean="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rPr>
              <a:t>くじ</a:t>
            </a:r>
            <a:endParaRPr kumimoji="1"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endParaRPr>
          </a:p>
        </p:txBody>
      </p:sp>
      <p:sp>
        <p:nvSpPr>
          <p:cNvPr id="48" name="テキスト ボックス 47"/>
          <p:cNvSpPr txBox="1"/>
          <p:nvPr/>
        </p:nvSpPr>
        <p:spPr>
          <a:xfrm>
            <a:off x="1679453" y="4094031"/>
            <a:ext cx="2145599" cy="461665"/>
          </a:xfrm>
          <a:prstGeom prst="rect">
            <a:avLst/>
          </a:prstGeom>
          <a:noFill/>
        </p:spPr>
        <p:txBody>
          <a:bodyPr wrap="square" rtlCol="0">
            <a:spAutoFit/>
          </a:bodyPr>
          <a:lstStyle/>
          <a:p>
            <a:r>
              <a:rPr lang="ja-JP" altLang="en-US" sz="2400" dirty="0" smtClean="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rPr>
              <a:t>エレベータ</a:t>
            </a:r>
            <a:r>
              <a:rPr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rPr>
              <a:t>－</a:t>
            </a:r>
            <a:endParaRPr kumimoji="1" lang="ja-JP" altLang="en-US" sz="2400" dirty="0">
              <a:effectLst>
                <a:outerShdw blurRad="38100" dist="38100" dir="2700000" algn="tl">
                  <a:srgbClr val="000000">
                    <a:alpha val="43137"/>
                  </a:srgbClr>
                </a:outerShdw>
                <a:reflection blurRad="6350" stA="60000" endA="900" endPos="58000" dir="5400000" sy="-100000" algn="bl" rotWithShape="0"/>
              </a:effectLst>
              <a:latin typeface="HG丸ｺﾞｼｯｸM-PRO" panose="020F0600000000000000" pitchFamily="50" charset="-128"/>
              <a:ea typeface="HG丸ｺﾞｼｯｸM-PRO" panose="020F0600000000000000" pitchFamily="50" charset="-128"/>
            </a:endParaRPr>
          </a:p>
        </p:txBody>
      </p:sp>
      <p:grpSp>
        <p:nvGrpSpPr>
          <p:cNvPr id="82" name="グループ化 81"/>
          <p:cNvGrpSpPr/>
          <p:nvPr/>
        </p:nvGrpSpPr>
        <p:grpSpPr>
          <a:xfrm>
            <a:off x="1097280" y="1995243"/>
            <a:ext cx="5679304" cy="981369"/>
            <a:chOff x="1713320" y="2514600"/>
            <a:chExt cx="4308391" cy="965200"/>
          </a:xfrm>
        </p:grpSpPr>
        <p:sp>
          <p:nvSpPr>
            <p:cNvPr id="80" name="横巻き 79"/>
            <p:cNvSpPr/>
            <p:nvPr/>
          </p:nvSpPr>
          <p:spPr>
            <a:xfrm>
              <a:off x="1713320" y="2514600"/>
              <a:ext cx="4060947" cy="965200"/>
            </a:xfrm>
            <a:prstGeom prst="horizontalScroll">
              <a:avLst/>
            </a:prstGeom>
            <a:solidFill>
              <a:schemeClr val="accent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1" name="テキスト ボックス 80"/>
            <p:cNvSpPr txBox="1"/>
            <p:nvPr/>
          </p:nvSpPr>
          <p:spPr>
            <a:xfrm>
              <a:off x="1869658" y="2771543"/>
              <a:ext cx="4152053" cy="454059"/>
            </a:xfrm>
            <a:prstGeom prst="rect">
              <a:avLst/>
            </a:prstGeom>
            <a:noFill/>
          </p:spPr>
          <p:txBody>
            <a:bodyPr wrap="square" rtlCol="0">
              <a:spAutoFit/>
            </a:bodyPr>
            <a:lstStyle/>
            <a:p>
              <a:r>
                <a:rPr lang="ja-JP" altLang="en-US" sz="2400" dirty="0"/>
                <a:t>各</a:t>
              </a:r>
              <a:r>
                <a:rPr kumimoji="1" lang="ja-JP" altLang="en-US" sz="2400" dirty="0" smtClean="0"/>
                <a:t>行列の位置づけと今回の研究範囲</a:t>
              </a:r>
              <a:endParaRPr kumimoji="1" lang="ja-JP" altLang="en-US" sz="2400" dirty="0"/>
            </a:p>
          </p:txBody>
        </p:sp>
      </p:grpSp>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7</a:t>
            </a:fld>
            <a:endParaRPr kumimoji="1" lang="ja-JP" altLang="en-US" dirty="0"/>
          </a:p>
        </p:txBody>
      </p:sp>
      <p:sp>
        <p:nvSpPr>
          <p:cNvPr id="21" name="フローチャート: データ 20"/>
          <p:cNvSpPr/>
          <p:nvPr/>
        </p:nvSpPr>
        <p:spPr>
          <a:xfrm>
            <a:off x="8282481" y="44114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850931" y="514545"/>
            <a:ext cx="1107996" cy="1184244"/>
          </a:xfrm>
          <a:prstGeom prst="rect">
            <a:avLst/>
          </a:prstGeom>
          <a:noFill/>
        </p:spPr>
        <p:txBody>
          <a:bodyPr vert="eaVert" wrap="square" rtlCol="0">
            <a:spAutoFit/>
          </a:bodyPr>
          <a:lstStyle/>
          <a:p>
            <a:r>
              <a:rPr lang="ja-JP" altLang="en-US" sz="2000" dirty="0" smtClean="0"/>
              <a:t>現状</a:t>
            </a:r>
            <a:r>
              <a:rPr lang="ja-JP" altLang="en-US" sz="2000" dirty="0"/>
              <a:t>分析</a:t>
            </a:r>
            <a:endParaRPr kumimoji="1" lang="ja-JP" altLang="en-US" sz="2000" dirty="0"/>
          </a:p>
        </p:txBody>
      </p:sp>
      <p:sp>
        <p:nvSpPr>
          <p:cNvPr id="23" name="フローチャート: データ 22"/>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25" name="フローチャート: データ 24"/>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フローチャート: データ 25"/>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フローチャート: データ 26"/>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フローチャート: データ 27"/>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9" name="テキスト ボックス 28"/>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30" name="テキスト ボックス 29"/>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31" name="テキスト ボックス 30"/>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32" name="テキスト ボックス 31"/>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2421238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heel(1)">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現状分析</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133269590"/>
              </p:ext>
            </p:extLst>
          </p:nvPr>
        </p:nvGraphicFramePr>
        <p:xfrm>
          <a:off x="1977644" y="2118917"/>
          <a:ext cx="8297672" cy="3883828"/>
        </p:xfrm>
        <a:graphic>
          <a:graphicData uri="http://schemas.openxmlformats.org/drawingml/2006/table">
            <a:tbl>
              <a:tblPr firstRow="1" bandRow="1">
                <a:tableStyleId>{22838BEF-8BB2-4498-84A7-C5851F593DF1}</a:tableStyleId>
              </a:tblPr>
              <a:tblGrid>
                <a:gridCol w="1978995">
                  <a:extLst>
                    <a:ext uri="{9D8B030D-6E8A-4147-A177-3AD203B41FA5}">
                      <a16:colId xmlns="" xmlns:a16="http://schemas.microsoft.com/office/drawing/2014/main" val="20000"/>
                    </a:ext>
                  </a:extLst>
                </a:gridCol>
                <a:gridCol w="6318677">
                  <a:extLst>
                    <a:ext uri="{9D8B030D-6E8A-4147-A177-3AD203B41FA5}">
                      <a16:colId xmlns="" xmlns:a16="http://schemas.microsoft.com/office/drawing/2014/main" val="20001"/>
                    </a:ext>
                  </a:extLst>
                </a:gridCol>
              </a:tblGrid>
              <a:tr h="514434">
                <a:tc gridSpan="2">
                  <a:txBody>
                    <a:bodyPr/>
                    <a:lstStyle/>
                    <a:p>
                      <a:pPr algn="ctr"/>
                      <a:r>
                        <a:rPr kumimoji="1" lang="ja-JP" altLang="en-US" sz="2400" dirty="0"/>
                        <a:t>調査概要</a:t>
                      </a:r>
                    </a:p>
                  </a:txBody>
                  <a:tcPr anchor="ctr">
                    <a:solidFill>
                      <a:schemeClr val="accent2">
                        <a:lumMod val="60000"/>
                        <a:lumOff val="40000"/>
                      </a:schemeClr>
                    </a:solidFill>
                  </a:tcPr>
                </a:tc>
                <a:tc hMerge="1">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 xmlns:a16="http://schemas.microsoft.com/office/drawing/2014/main" val="10000"/>
                  </a:ext>
                </a:extLst>
              </a:tr>
              <a:tr h="422994">
                <a:tc>
                  <a:txBody>
                    <a:bodyPr/>
                    <a:lstStyle/>
                    <a:p>
                      <a:pPr algn="ctr"/>
                      <a:r>
                        <a:rPr kumimoji="1" lang="ja-JP" altLang="en-US" dirty="0"/>
                        <a:t>方法</a:t>
                      </a:r>
                    </a:p>
                  </a:txBody>
                  <a:tcPr>
                    <a:lnR w="12700" cap="flat" cmpd="sng" algn="ctr">
                      <a:solidFill>
                        <a:schemeClr val="accent5"/>
                      </a:solidFill>
                      <a:prstDash val="solid"/>
                      <a:round/>
                      <a:headEnd type="none" w="med" len="med"/>
                      <a:tailEnd type="none" w="med" len="med"/>
                    </a:lnR>
                    <a:solidFill>
                      <a:schemeClr val="accent2">
                        <a:lumMod val="40000"/>
                        <a:lumOff val="60000"/>
                      </a:schemeClr>
                    </a:solidFill>
                  </a:tcPr>
                </a:tc>
                <a:tc>
                  <a:txBody>
                    <a:bodyPr/>
                    <a:lstStyle/>
                    <a:p>
                      <a:r>
                        <a:rPr kumimoji="1" lang="ja-JP" altLang="en-US" dirty="0"/>
                        <a:t>インターネット</a:t>
                      </a:r>
                    </a:p>
                  </a:txBody>
                  <a:tcPr>
                    <a:lnL w="12700" cap="flat" cmpd="sng" algn="ctr">
                      <a:solidFill>
                        <a:schemeClr val="accent5"/>
                      </a:solidFill>
                      <a:prstDash val="solid"/>
                      <a:round/>
                      <a:headEnd type="none" w="med" len="med"/>
                      <a:tailEnd type="none" w="med" len="med"/>
                    </a:lnL>
                  </a:tcPr>
                </a:tc>
                <a:extLst>
                  <a:ext uri="{0D108BD9-81ED-4DB2-BD59-A6C34878D82A}">
                    <a16:rowId xmlns="" xmlns:a16="http://schemas.microsoft.com/office/drawing/2014/main" val="10001"/>
                  </a:ext>
                </a:extLst>
              </a:tr>
              <a:tr h="370840">
                <a:tc>
                  <a:txBody>
                    <a:bodyPr/>
                    <a:lstStyle/>
                    <a:p>
                      <a:pPr algn="ctr"/>
                      <a:r>
                        <a:rPr kumimoji="1" lang="ja-JP" altLang="en-US" dirty="0"/>
                        <a:t>実施期間</a:t>
                      </a:r>
                    </a:p>
                  </a:txBody>
                  <a:tcPr>
                    <a:solidFill>
                      <a:schemeClr val="accent2">
                        <a:lumMod val="40000"/>
                        <a:lumOff val="60000"/>
                      </a:schemeClr>
                    </a:solidFill>
                  </a:tcPr>
                </a:tc>
                <a:tc>
                  <a:txBody>
                    <a:bodyPr/>
                    <a:lstStyle/>
                    <a:p>
                      <a:r>
                        <a:rPr kumimoji="1" lang="en-US" altLang="ja-JP" dirty="0"/>
                        <a:t>2016</a:t>
                      </a:r>
                      <a:r>
                        <a:rPr kumimoji="1" lang="ja-JP" altLang="en-US" dirty="0"/>
                        <a:t>年</a:t>
                      </a:r>
                      <a:r>
                        <a:rPr kumimoji="1" lang="en-US" altLang="ja-JP" dirty="0"/>
                        <a:t>8</a:t>
                      </a:r>
                      <a:r>
                        <a:rPr kumimoji="1" lang="ja-JP" altLang="en-US" dirty="0"/>
                        <a:t>月</a:t>
                      </a:r>
                      <a:r>
                        <a:rPr kumimoji="1" lang="en-US" altLang="ja-JP" dirty="0"/>
                        <a:t>22</a:t>
                      </a:r>
                      <a:r>
                        <a:rPr kumimoji="1" lang="ja-JP" altLang="en-US" dirty="0"/>
                        <a:t>日～</a:t>
                      </a:r>
                      <a:r>
                        <a:rPr kumimoji="1" lang="en-US" altLang="ja-JP" dirty="0"/>
                        <a:t>29</a:t>
                      </a:r>
                      <a:r>
                        <a:rPr kumimoji="1" lang="ja-JP" altLang="en-US" dirty="0"/>
                        <a:t>日</a:t>
                      </a:r>
                    </a:p>
                  </a:txBody>
                  <a:tcPr/>
                </a:tc>
                <a:extLst>
                  <a:ext uri="{0D108BD9-81ED-4DB2-BD59-A6C34878D82A}">
                    <a16:rowId xmlns="" xmlns:a16="http://schemas.microsoft.com/office/drawing/2014/main" val="10002"/>
                  </a:ext>
                </a:extLst>
              </a:tr>
              <a:tr h="370840">
                <a:tc>
                  <a:txBody>
                    <a:bodyPr/>
                    <a:lstStyle/>
                    <a:p>
                      <a:pPr algn="ctr"/>
                      <a:r>
                        <a:rPr kumimoji="1" lang="ja-JP" altLang="en-US" dirty="0"/>
                        <a:t>調査対象</a:t>
                      </a:r>
                    </a:p>
                  </a:txBody>
                  <a:tcPr>
                    <a:solidFill>
                      <a:schemeClr val="accent2">
                        <a:lumMod val="40000"/>
                        <a:lumOff val="60000"/>
                      </a:schemeClr>
                    </a:solidFill>
                  </a:tcPr>
                </a:tc>
                <a:tc>
                  <a:txBody>
                    <a:bodyPr/>
                    <a:lstStyle/>
                    <a:p>
                      <a:r>
                        <a:rPr kumimoji="1" lang="en-US" altLang="ja-JP" dirty="0"/>
                        <a:t>10</a:t>
                      </a:r>
                      <a:r>
                        <a:rPr kumimoji="1" lang="ja-JP" altLang="en-US" dirty="0"/>
                        <a:t>代～</a:t>
                      </a:r>
                      <a:r>
                        <a:rPr kumimoji="1" lang="en-US" altLang="ja-JP" dirty="0"/>
                        <a:t>50</a:t>
                      </a:r>
                      <a:r>
                        <a:rPr kumimoji="1" lang="ja-JP" altLang="en-US" dirty="0"/>
                        <a:t>代の男女</a:t>
                      </a:r>
                    </a:p>
                  </a:txBody>
                  <a:tcPr/>
                </a:tc>
                <a:extLst>
                  <a:ext uri="{0D108BD9-81ED-4DB2-BD59-A6C34878D82A}">
                    <a16:rowId xmlns="" xmlns:a16="http://schemas.microsoft.com/office/drawing/2014/main" val="10003"/>
                  </a:ext>
                </a:extLst>
              </a:tr>
              <a:tr h="370840">
                <a:tc>
                  <a:txBody>
                    <a:bodyPr/>
                    <a:lstStyle/>
                    <a:p>
                      <a:pPr algn="ctr"/>
                      <a:r>
                        <a:rPr kumimoji="1" lang="ja-JP" altLang="en-US" dirty="0"/>
                        <a:t>回答</a:t>
                      </a:r>
                    </a:p>
                  </a:txBody>
                  <a:tcPr>
                    <a:solidFill>
                      <a:schemeClr val="accent2">
                        <a:lumMod val="40000"/>
                        <a:lumOff val="60000"/>
                      </a:schemeClr>
                    </a:solidFill>
                  </a:tcPr>
                </a:tc>
                <a:tc>
                  <a:txBody>
                    <a:bodyPr/>
                    <a:lstStyle/>
                    <a:p>
                      <a:r>
                        <a:rPr kumimoji="1" lang="en-US" altLang="ja-JP" dirty="0"/>
                        <a:t>108</a:t>
                      </a:r>
                      <a:endParaRPr kumimoji="1" lang="ja-JP" altLang="en-US" dirty="0"/>
                    </a:p>
                  </a:txBody>
                  <a:tcPr/>
                </a:tc>
                <a:extLst>
                  <a:ext uri="{0D108BD9-81ED-4DB2-BD59-A6C34878D82A}">
                    <a16:rowId xmlns="" xmlns:a16="http://schemas.microsoft.com/office/drawing/2014/main" val="10004"/>
                  </a:ext>
                </a:extLst>
              </a:tr>
              <a:tr h="370840">
                <a:tc>
                  <a:txBody>
                    <a:bodyPr/>
                    <a:lstStyle/>
                    <a:p>
                      <a:pPr algn="ctr"/>
                      <a:r>
                        <a:rPr kumimoji="1" lang="ja-JP" altLang="en-US" dirty="0"/>
                        <a:t>目的</a:t>
                      </a:r>
                    </a:p>
                  </a:txBody>
                  <a:tcPr>
                    <a:solidFill>
                      <a:schemeClr val="accent2">
                        <a:lumMod val="40000"/>
                        <a:lumOff val="60000"/>
                      </a:schemeClr>
                    </a:solidFill>
                  </a:tcPr>
                </a:tc>
                <a:tc>
                  <a:txBody>
                    <a:bodyPr/>
                    <a:lstStyle/>
                    <a:p>
                      <a:r>
                        <a:rPr kumimoji="1" lang="ja-JP" altLang="en-US" dirty="0"/>
                        <a:t>人が購買行動を行う際、行列は妨げとなるのか</a:t>
                      </a:r>
                    </a:p>
                  </a:txBody>
                  <a:tcPr/>
                </a:tc>
                <a:extLst>
                  <a:ext uri="{0D108BD9-81ED-4DB2-BD59-A6C34878D82A}">
                    <a16:rowId xmlns="" xmlns:a16="http://schemas.microsoft.com/office/drawing/2014/main" val="10005"/>
                  </a:ext>
                </a:extLst>
              </a:tr>
              <a:tr h="370840">
                <a:tc>
                  <a:txBody>
                    <a:bodyPr/>
                    <a:lstStyle/>
                    <a:p>
                      <a:pPr algn="ctr"/>
                      <a:r>
                        <a:rPr kumimoji="1" lang="ja-JP" altLang="en-US" dirty="0"/>
                        <a:t>質問項目</a:t>
                      </a:r>
                    </a:p>
                  </a:txBody>
                  <a:tcPr>
                    <a:solidFill>
                      <a:schemeClr val="accent2">
                        <a:lumMod val="40000"/>
                        <a:lumOff val="60000"/>
                      </a:schemeClr>
                    </a:solidFill>
                  </a:tcPr>
                </a:tc>
                <a:tc>
                  <a:txBody>
                    <a:bodyPr/>
                    <a:lstStyle/>
                    <a:p>
                      <a:r>
                        <a:rPr kumimoji="1" lang="ja-JP" altLang="en-US" dirty="0">
                          <a:solidFill>
                            <a:srgbClr val="FF0000"/>
                          </a:solidFill>
                          <a:effectLst>
                            <a:outerShdw blurRad="38100" dist="38100" dir="2700000" algn="tl">
                              <a:srgbClr val="000000">
                                <a:alpha val="43137"/>
                              </a:srgbClr>
                            </a:outerShdw>
                          </a:effectLst>
                        </a:rPr>
                        <a:t>①とても行きたかったお店に行列が出来ているのを見て、そのお店を諦めたことはありますか</a:t>
                      </a:r>
                      <a:r>
                        <a:rPr kumimoji="1" lang="en-US" altLang="ja-JP" dirty="0">
                          <a:solidFill>
                            <a:srgbClr val="FF0000"/>
                          </a:solidFill>
                          <a:effectLst>
                            <a:outerShdw blurRad="38100" dist="38100" dir="2700000" algn="tl">
                              <a:srgbClr val="000000">
                                <a:alpha val="43137"/>
                              </a:srgbClr>
                            </a:outerShdw>
                          </a:effectLst>
                        </a:rPr>
                        <a:t>(</a:t>
                      </a:r>
                      <a:r>
                        <a:rPr kumimoji="1" lang="ja-JP" altLang="en-US" dirty="0">
                          <a:solidFill>
                            <a:srgbClr val="FF0000"/>
                          </a:solidFill>
                          <a:effectLst>
                            <a:outerShdw blurRad="38100" dist="38100" dir="2700000" algn="tl">
                              <a:srgbClr val="000000">
                                <a:alpha val="43137"/>
                              </a:srgbClr>
                            </a:outerShdw>
                          </a:effectLst>
                        </a:rPr>
                        <a:t>選択回答</a:t>
                      </a:r>
                      <a:r>
                        <a:rPr kumimoji="1" lang="en-US" altLang="ja-JP" dirty="0">
                          <a:solidFill>
                            <a:srgbClr val="FF0000"/>
                          </a:solidFill>
                          <a:effectLst>
                            <a:outerShdw blurRad="38100" dist="38100" dir="2700000" algn="tl">
                              <a:srgbClr val="000000">
                                <a:alpha val="43137"/>
                              </a:srgbClr>
                            </a:outerShdw>
                          </a:effectLst>
                        </a:rPr>
                        <a:t>)</a:t>
                      </a:r>
                      <a:endParaRPr kumimoji="1" lang="ja-JP" altLang="en-US" dirty="0">
                        <a:solidFill>
                          <a:srgbClr val="FF0000"/>
                        </a:solidFill>
                        <a:effectLst>
                          <a:outerShdw blurRad="38100" dist="38100" dir="2700000" algn="tl">
                            <a:srgbClr val="000000">
                              <a:alpha val="43137"/>
                            </a:srgbClr>
                          </a:outerShdw>
                        </a:effectLst>
                      </a:endParaRPr>
                    </a:p>
                    <a:p>
                      <a:r>
                        <a:rPr kumimoji="1" lang="ja-JP" altLang="en-US" dirty="0"/>
                        <a:t>②その場合その後お店へどのような印象を持ちましたか</a:t>
                      </a:r>
                      <a:r>
                        <a:rPr kumimoji="1" lang="en-US" altLang="ja-JP" dirty="0"/>
                        <a:t>(</a:t>
                      </a:r>
                      <a:r>
                        <a:rPr kumimoji="1" lang="ja-JP" altLang="en-US" dirty="0"/>
                        <a:t>選択回答・複数回答可</a:t>
                      </a:r>
                      <a:r>
                        <a:rPr kumimoji="1" lang="en-US" altLang="ja-JP" dirty="0"/>
                        <a:t>)</a:t>
                      </a:r>
                      <a:endParaRPr kumimoji="1" lang="ja-JP" altLang="en-US" dirty="0"/>
                    </a:p>
                    <a:p>
                      <a:r>
                        <a:rPr kumimoji="1" lang="ja-JP" altLang="en-US" dirty="0"/>
                        <a:t>③行列は嫌いですか</a:t>
                      </a:r>
                      <a:r>
                        <a:rPr kumimoji="1" lang="en-US" altLang="ja-JP" dirty="0"/>
                        <a:t>(</a:t>
                      </a:r>
                      <a:r>
                        <a:rPr kumimoji="1" lang="ja-JP" altLang="en-US" dirty="0"/>
                        <a:t>選択回答</a:t>
                      </a:r>
                      <a:r>
                        <a:rPr kumimoji="1" lang="en-US" altLang="ja-JP" dirty="0"/>
                        <a:t>)</a:t>
                      </a:r>
                      <a:endParaRPr kumimoji="1" lang="ja-JP" altLang="en-US" dirty="0"/>
                    </a:p>
                  </a:txBody>
                  <a:tcPr/>
                </a:tc>
                <a:extLst>
                  <a:ext uri="{0D108BD9-81ED-4DB2-BD59-A6C34878D82A}">
                    <a16:rowId xmlns="" xmlns:a16="http://schemas.microsoft.com/office/drawing/2014/main" val="10006"/>
                  </a:ext>
                </a:extLst>
              </a:tr>
            </a:tbl>
          </a:graphicData>
        </a:graphic>
      </p:graphicFrame>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8</a:t>
            </a:fld>
            <a:endParaRPr kumimoji="1" lang="ja-JP" altLang="en-US" dirty="0"/>
          </a:p>
        </p:txBody>
      </p:sp>
      <p:sp>
        <p:nvSpPr>
          <p:cNvPr id="5" name="フローチャート: データ 4"/>
          <p:cNvSpPr/>
          <p:nvPr/>
        </p:nvSpPr>
        <p:spPr>
          <a:xfrm>
            <a:off x="8282481" y="44114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p:nvSpPr>
        <p:spPr>
          <a:xfrm>
            <a:off x="7850931" y="514545"/>
            <a:ext cx="1107996" cy="1184244"/>
          </a:xfrm>
          <a:prstGeom prst="rect">
            <a:avLst/>
          </a:prstGeom>
          <a:noFill/>
        </p:spPr>
        <p:txBody>
          <a:bodyPr vert="eaVert" wrap="square" rtlCol="0">
            <a:spAutoFit/>
          </a:bodyPr>
          <a:lstStyle/>
          <a:p>
            <a:r>
              <a:rPr lang="ja-JP" altLang="en-US" sz="2000" dirty="0" smtClean="0"/>
              <a:t>現状</a:t>
            </a:r>
            <a:r>
              <a:rPr lang="ja-JP" altLang="en-US" sz="2000" dirty="0"/>
              <a:t>分析</a:t>
            </a:r>
            <a:endParaRPr kumimoji="1" lang="ja-JP" altLang="en-US" sz="2000" dirty="0"/>
          </a:p>
        </p:txBody>
      </p:sp>
      <p:sp>
        <p:nvSpPr>
          <p:cNvPr id="7" name="フローチャート: データ 6"/>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9" name="フローチャート: データ 8"/>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フローチャート: データ 9"/>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フローチャート: データ 10"/>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フローチャート: データ 11"/>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14" name="テキスト ボックス 13"/>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15" name="テキスト ボックス 14"/>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16" name="テキスト ボックス 15"/>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18574525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現状分析</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709594750"/>
              </p:ext>
            </p:extLst>
          </p:nvPr>
        </p:nvGraphicFramePr>
        <p:xfrm>
          <a:off x="1097280" y="1609344"/>
          <a:ext cx="10058400" cy="4846320"/>
        </p:xfrm>
        <a:graphic>
          <a:graphicData uri="http://schemas.openxmlformats.org/drawingml/2006/chart">
            <c:chart xmlns:c="http://schemas.openxmlformats.org/drawingml/2006/chart" xmlns:r="http://schemas.openxmlformats.org/officeDocument/2006/relationships" r:id="rId3"/>
          </a:graphicData>
        </a:graphic>
      </p:graphicFrame>
      <p:sp>
        <p:nvSpPr>
          <p:cNvPr id="3" name="スライド番号プレースホルダー 2"/>
          <p:cNvSpPr>
            <a:spLocks noGrp="1"/>
          </p:cNvSpPr>
          <p:nvPr>
            <p:ph type="sldNum" sz="quarter" idx="12"/>
          </p:nvPr>
        </p:nvSpPr>
        <p:spPr/>
        <p:txBody>
          <a:bodyPr/>
          <a:lstStyle/>
          <a:p>
            <a:fld id="{9D23DDC4-6ED9-43D8-82E0-EAEB918B13F3}" type="slidenum">
              <a:rPr kumimoji="1" lang="ja-JP" altLang="en-US" smtClean="0"/>
              <a:t>9</a:t>
            </a:fld>
            <a:endParaRPr kumimoji="1" lang="ja-JP" altLang="en-US" dirty="0"/>
          </a:p>
        </p:txBody>
      </p:sp>
      <p:sp>
        <p:nvSpPr>
          <p:cNvPr id="5" name="フローチャート: データ 4"/>
          <p:cNvSpPr/>
          <p:nvPr/>
        </p:nvSpPr>
        <p:spPr>
          <a:xfrm>
            <a:off x="8282481" y="441148"/>
            <a:ext cx="871560" cy="1227221"/>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p:nvSpPr>
        <p:spPr>
          <a:xfrm>
            <a:off x="7850931" y="514545"/>
            <a:ext cx="1107996" cy="1184244"/>
          </a:xfrm>
          <a:prstGeom prst="rect">
            <a:avLst/>
          </a:prstGeom>
          <a:noFill/>
        </p:spPr>
        <p:txBody>
          <a:bodyPr vert="eaVert" wrap="square" rtlCol="0">
            <a:spAutoFit/>
          </a:bodyPr>
          <a:lstStyle/>
          <a:p>
            <a:r>
              <a:rPr lang="ja-JP" altLang="en-US" sz="2000" dirty="0" smtClean="0"/>
              <a:t>現状</a:t>
            </a:r>
            <a:r>
              <a:rPr lang="ja-JP" altLang="en-US" sz="2000" dirty="0"/>
              <a:t>分析</a:t>
            </a:r>
            <a:endParaRPr kumimoji="1" lang="ja-JP" altLang="en-US" sz="2000" dirty="0"/>
          </a:p>
        </p:txBody>
      </p:sp>
      <p:sp>
        <p:nvSpPr>
          <p:cNvPr id="7" name="フローチャート: データ 6"/>
          <p:cNvSpPr/>
          <p:nvPr/>
        </p:nvSpPr>
        <p:spPr>
          <a:xfrm>
            <a:off x="7668448" y="72959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804988" y="757312"/>
            <a:ext cx="430887" cy="1134445"/>
          </a:xfrm>
          <a:prstGeom prst="rect">
            <a:avLst/>
          </a:prstGeom>
          <a:noFill/>
        </p:spPr>
        <p:txBody>
          <a:bodyPr vert="eaVert" wrap="square" rtlCol="0">
            <a:spAutoFit/>
          </a:bodyPr>
          <a:lstStyle/>
          <a:p>
            <a:r>
              <a:rPr lang="ja-JP" altLang="en-US" sz="1600" dirty="0"/>
              <a:t>イントロ</a:t>
            </a:r>
            <a:endParaRPr kumimoji="1" lang="ja-JP" altLang="en-US" sz="1600" dirty="0"/>
          </a:p>
        </p:txBody>
      </p:sp>
      <p:sp>
        <p:nvSpPr>
          <p:cNvPr id="9" name="フローチャート: データ 8"/>
          <p:cNvSpPr/>
          <p:nvPr/>
        </p:nvSpPr>
        <p:spPr>
          <a:xfrm>
            <a:off x="9061889"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フローチャート: データ 9"/>
          <p:cNvSpPr/>
          <p:nvPr/>
        </p:nvSpPr>
        <p:spPr>
          <a:xfrm>
            <a:off x="9681261" y="74114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フローチャート: データ 10"/>
          <p:cNvSpPr/>
          <p:nvPr/>
        </p:nvSpPr>
        <p:spPr>
          <a:xfrm>
            <a:off x="10315187" y="741816"/>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フローチャート: データ 11"/>
          <p:cNvSpPr/>
          <p:nvPr/>
        </p:nvSpPr>
        <p:spPr>
          <a:xfrm>
            <a:off x="10909135" y="73539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9200647" y="750744"/>
            <a:ext cx="430887" cy="1103938"/>
          </a:xfrm>
          <a:prstGeom prst="rect">
            <a:avLst/>
          </a:prstGeom>
          <a:noFill/>
        </p:spPr>
        <p:txBody>
          <a:bodyPr vert="eaVert" wrap="square" rtlCol="0">
            <a:spAutoFit/>
          </a:bodyPr>
          <a:lstStyle/>
          <a:p>
            <a:r>
              <a:rPr kumimoji="1" lang="ja-JP" altLang="en-US" sz="1600" dirty="0" smtClean="0"/>
              <a:t>問題意識</a:t>
            </a:r>
            <a:endParaRPr kumimoji="1" lang="ja-JP" altLang="en-US" sz="1600" dirty="0"/>
          </a:p>
        </p:txBody>
      </p:sp>
      <p:sp>
        <p:nvSpPr>
          <p:cNvPr id="14" name="テキスト ボックス 13"/>
          <p:cNvSpPr txBox="1"/>
          <p:nvPr/>
        </p:nvSpPr>
        <p:spPr>
          <a:xfrm>
            <a:off x="9813234" y="757312"/>
            <a:ext cx="430887" cy="1134445"/>
          </a:xfrm>
          <a:prstGeom prst="rect">
            <a:avLst/>
          </a:prstGeom>
          <a:noFill/>
        </p:spPr>
        <p:txBody>
          <a:bodyPr vert="eaVert" wrap="square" rtlCol="0">
            <a:spAutoFit/>
          </a:bodyPr>
          <a:lstStyle/>
          <a:p>
            <a:r>
              <a:rPr kumimoji="1" lang="ja-JP" altLang="en-US" sz="1600" dirty="0" smtClean="0"/>
              <a:t>研究目的</a:t>
            </a:r>
            <a:endParaRPr kumimoji="1" lang="ja-JP" altLang="en-US" sz="1600" dirty="0"/>
          </a:p>
        </p:txBody>
      </p:sp>
      <p:sp>
        <p:nvSpPr>
          <p:cNvPr id="15" name="テキスト ボックス 14"/>
          <p:cNvSpPr txBox="1"/>
          <p:nvPr/>
        </p:nvSpPr>
        <p:spPr>
          <a:xfrm>
            <a:off x="10440295" y="771164"/>
            <a:ext cx="430887" cy="1158482"/>
          </a:xfrm>
          <a:prstGeom prst="rect">
            <a:avLst/>
          </a:prstGeom>
          <a:noFill/>
        </p:spPr>
        <p:txBody>
          <a:bodyPr vert="eaVert" wrap="square" rtlCol="0">
            <a:spAutoFit/>
          </a:bodyPr>
          <a:lstStyle/>
          <a:p>
            <a:r>
              <a:rPr lang="ja-JP" altLang="en-US" sz="1600" dirty="0" smtClean="0"/>
              <a:t>仮説</a:t>
            </a:r>
            <a:r>
              <a:rPr lang="ja-JP" altLang="en-US" sz="1600" dirty="0"/>
              <a:t>導出</a:t>
            </a:r>
            <a:endParaRPr kumimoji="1" lang="ja-JP" altLang="en-US" sz="1600" dirty="0"/>
          </a:p>
        </p:txBody>
      </p:sp>
      <p:sp>
        <p:nvSpPr>
          <p:cNvPr id="16" name="テキスト ボックス 15"/>
          <p:cNvSpPr txBox="1"/>
          <p:nvPr/>
        </p:nvSpPr>
        <p:spPr>
          <a:xfrm>
            <a:off x="11024771" y="925695"/>
            <a:ext cx="430887" cy="1134445"/>
          </a:xfrm>
          <a:prstGeom prst="rect">
            <a:avLst/>
          </a:prstGeom>
          <a:noFill/>
        </p:spPr>
        <p:txBody>
          <a:bodyPr vert="eaVert" wrap="square" rtlCol="0">
            <a:spAutoFit/>
          </a:bodyPr>
          <a:lstStyle/>
          <a:p>
            <a:r>
              <a:rPr lang="ja-JP" altLang="en-US" sz="1600" dirty="0"/>
              <a:t>仮説</a:t>
            </a:r>
            <a:endParaRPr kumimoji="1" lang="ja-JP" altLang="en-US" sz="1600" dirty="0"/>
          </a:p>
        </p:txBody>
      </p:sp>
    </p:spTree>
    <p:extLst>
      <p:ext uri="{BB962C8B-B14F-4D97-AF65-F5344CB8AC3E}">
        <p14:creationId xmlns:p14="http://schemas.microsoft.com/office/powerpoint/2010/main" val="708270201"/>
      </p:ext>
    </p:extLst>
  </p:cSld>
  <p:clrMapOvr>
    <a:masterClrMapping/>
  </p:clrMapOvr>
  <p:timing>
    <p:tnLst>
      <p:par>
        <p:cTn id="1" dur="indefinite" restart="never" nodeType="tmRoot"/>
      </p:par>
    </p:tnLst>
  </p:timing>
</p:sld>
</file>

<file path=ppt/theme/theme1.xml><?xml version="1.0" encoding="utf-8"?>
<a:theme xmlns:a="http://schemas.openxmlformats.org/drawingml/2006/main" name="レトロスペクト">
  <a:themeElements>
    <a:clrScheme name="赤味がかったオレンジ">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TM02900769[[fn=レトロスペクト]]</Template>
  <TotalTime>4573</TotalTime>
  <Words>1463</Words>
  <Application>Microsoft Office PowerPoint</Application>
  <PresentationFormat>ワイド画面</PresentationFormat>
  <Paragraphs>366</Paragraphs>
  <Slides>24</Slides>
  <Notes>7</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24</vt:i4>
      </vt:variant>
    </vt:vector>
  </HeadingPairs>
  <TitlesOfParts>
    <vt:vector size="32" baseType="lpstr">
      <vt:lpstr>HGPｺﾞｼｯｸM</vt:lpstr>
      <vt:lpstr>HGP創英角ｺﾞｼｯｸUB</vt:lpstr>
      <vt:lpstr>HG丸ｺﾞｼｯｸM-PRO</vt:lpstr>
      <vt:lpstr>ＭＳ Ｐゴシック</vt:lpstr>
      <vt:lpstr>Arial</vt:lpstr>
      <vt:lpstr>Calibri</vt:lpstr>
      <vt:lpstr>Calibri Light</vt:lpstr>
      <vt:lpstr>レトロスペクト</vt:lpstr>
      <vt:lpstr>行列嫌いの心を掴め！</vt:lpstr>
      <vt:lpstr>目次</vt:lpstr>
      <vt:lpstr>イントロダクション</vt:lpstr>
      <vt:lpstr>イントロダクション</vt:lpstr>
      <vt:lpstr>イントロダクション</vt:lpstr>
      <vt:lpstr>イントロダクション</vt:lpstr>
      <vt:lpstr>現状分析</vt:lpstr>
      <vt:lpstr>現状分析</vt:lpstr>
      <vt:lpstr>現状分析</vt:lpstr>
      <vt:lpstr>現状分析</vt:lpstr>
      <vt:lpstr>現状分析</vt:lpstr>
      <vt:lpstr>現状分析</vt:lpstr>
      <vt:lpstr>現状分析</vt:lpstr>
      <vt:lpstr>問題意識</vt:lpstr>
      <vt:lpstr>研究目的</vt:lpstr>
      <vt:lpstr>仮説導出</vt:lpstr>
      <vt:lpstr>仮説導出</vt:lpstr>
      <vt:lpstr>仮説導出</vt:lpstr>
      <vt:lpstr>仮説導出</vt:lpstr>
      <vt:lpstr>仮説導出</vt:lpstr>
      <vt:lpstr>仮説導出</vt:lpstr>
      <vt:lpstr>仮説１</vt:lpstr>
      <vt:lpstr>仮説２</vt:lpstr>
      <vt:lpstr>参考文献</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行列嫌いの心を掴め！</dc:title>
  <dc:creator>三浦菜</dc:creator>
  <cp:lastModifiedBy>三浦菜</cp:lastModifiedBy>
  <cp:revision>133</cp:revision>
  <dcterms:created xsi:type="dcterms:W3CDTF">2016-08-27T07:11:25Z</dcterms:created>
  <dcterms:modified xsi:type="dcterms:W3CDTF">2016-09-04T07:59:39Z</dcterms:modified>
</cp:coreProperties>
</file>